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46"/>
  </p:notesMasterIdLst>
  <p:sldIdLst>
    <p:sldId id="256" r:id="rId2"/>
    <p:sldId id="262" r:id="rId3"/>
    <p:sldId id="299" r:id="rId4"/>
    <p:sldId id="286" r:id="rId5"/>
    <p:sldId id="287" r:id="rId6"/>
    <p:sldId id="293" r:id="rId7"/>
    <p:sldId id="259" r:id="rId8"/>
    <p:sldId id="300" r:id="rId9"/>
    <p:sldId id="290" r:id="rId10"/>
    <p:sldId id="291" r:id="rId11"/>
    <p:sldId id="292" r:id="rId12"/>
    <p:sldId id="289" r:id="rId13"/>
    <p:sldId id="294" r:id="rId14"/>
    <p:sldId id="258" r:id="rId15"/>
    <p:sldId id="288" r:id="rId16"/>
    <p:sldId id="295" r:id="rId17"/>
    <p:sldId id="298" r:id="rId18"/>
    <p:sldId id="297" r:id="rId19"/>
    <p:sldId id="296" r:id="rId20"/>
    <p:sldId id="260" r:id="rId21"/>
    <p:sldId id="261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5" r:id="rId4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Helvetica Neue" panose="020B0604020202020204" charset="0"/>
      <p:regular r:id="rId51"/>
      <p:bold r:id="rId52"/>
      <p:italic r:id="rId53"/>
      <p:boldItalic r:id="rId54"/>
    </p:embeddedFont>
    <p:embeddedFont>
      <p:font typeface="Montserrat" panose="02000505000000020004" pitchFamily="2" charset="0"/>
      <p:regular r:id="rId55"/>
      <p:bold r:id="rId56"/>
      <p:italic r:id="rId57"/>
      <p:boldItalic r:id="rId58"/>
    </p:embeddedFont>
    <p:embeddedFont>
      <p:font typeface="Muli" panose="02000303000000000000" pitchFamily="2" charset="0"/>
      <p:regular r:id="rId59"/>
      <p:bold r:id="rId60"/>
      <p:italic r:id="rId61"/>
      <p:boldItalic r:id="rId62"/>
    </p:embeddedFont>
    <p:embeddedFont>
      <p:font typeface="Nixie One" panose="02000503080000020004" pitchFamily="50" charset="0"/>
      <p:regular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8DFE250-91A0-4FD8-8325-5D218BEB6AF1}">
  <a:tblStyle styleId="{88DFE250-91A0-4FD8-8325-5D218BEB6AF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28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2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font" Target="fonts/font1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5909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198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9919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4069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409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01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146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90976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80918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d206f4fe3_27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d206f4fe3_27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35ed75ccf_0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Google Shape;540;g35ed75ccf_0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49286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g14faba6ad1_17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2" name="Google Shape;882;g14faba6ad1_179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645f727765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645f727765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1243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8746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458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4253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 flipH="1">
            <a:off x="3919993" y="3977033"/>
            <a:ext cx="1303500" cy="1128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Google Shape;11;p2"/>
          <p:cNvSpPr/>
          <p:nvPr/>
        </p:nvSpPr>
        <p:spPr>
          <a:xfrm rot="5400000">
            <a:off x="3809057" y="-81000"/>
            <a:ext cx="1525500" cy="176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400175" y="1991825"/>
            <a:ext cx="6343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 flipH="1">
            <a:off x="2809875" y="-172875"/>
            <a:ext cx="1111500" cy="9624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 flipH="1">
            <a:off x="3602723" y="1360109"/>
            <a:ext cx="493800" cy="427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 flipH="1">
            <a:off x="5278915" y="855279"/>
            <a:ext cx="944700" cy="818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 flipH="1">
            <a:off x="5365799" y="352324"/>
            <a:ext cx="493800" cy="4272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" name="Google Shape;17;p2"/>
          <p:cNvGrpSpPr/>
          <p:nvPr/>
        </p:nvGrpSpPr>
        <p:grpSpPr>
          <a:xfrm>
            <a:off x="5549153" y="1029780"/>
            <a:ext cx="404640" cy="374059"/>
            <a:chOff x="5975075" y="2327500"/>
            <a:chExt cx="420100" cy="388350"/>
          </a:xfrm>
        </p:grpSpPr>
        <p:sp>
          <p:nvSpPr>
            <p:cNvPr id="18" name="Google Shape;18;p2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3253021" y="113273"/>
            <a:ext cx="225085" cy="38996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4380526" y="515192"/>
            <a:ext cx="382958" cy="607111"/>
            <a:chOff x="6718575" y="2318625"/>
            <a:chExt cx="256950" cy="407375"/>
          </a:xfrm>
        </p:grpSpPr>
        <p:sp>
          <p:nvSpPr>
            <p:cNvPr id="22" name="Google Shape;22;p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3199464" y="902959"/>
            <a:ext cx="395018" cy="403297"/>
            <a:chOff x="3951850" y="2985350"/>
            <a:chExt cx="407950" cy="416500"/>
          </a:xfrm>
        </p:grpSpPr>
        <p:sp>
          <p:nvSpPr>
            <p:cNvPr id="31" name="Google Shape;31;p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2"/>
          <p:cNvSpPr/>
          <p:nvPr/>
        </p:nvSpPr>
        <p:spPr>
          <a:xfrm rot="10800000" flipH="1">
            <a:off x="5010533" y="4576648"/>
            <a:ext cx="1032900" cy="8946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 flipH="1">
            <a:off x="5133679" y="4056450"/>
            <a:ext cx="540000" cy="467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 flipH="1">
            <a:off x="3101709" y="3629719"/>
            <a:ext cx="1032900" cy="8940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 flipH="1">
            <a:off x="3530384" y="4576662"/>
            <a:ext cx="452100" cy="3912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5370705" y="4867761"/>
            <a:ext cx="312503" cy="312484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2"/>
          <p:cNvGrpSpPr/>
          <p:nvPr/>
        </p:nvGrpSpPr>
        <p:grpSpPr>
          <a:xfrm>
            <a:off x="5772009" y="4056440"/>
            <a:ext cx="573943" cy="550550"/>
            <a:chOff x="5241175" y="4959100"/>
            <a:chExt cx="539775" cy="517775"/>
          </a:xfrm>
        </p:grpSpPr>
        <p:sp>
          <p:nvSpPr>
            <p:cNvPr id="41" name="Google Shape;41;p2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2"/>
          <p:cNvSpPr/>
          <p:nvPr/>
        </p:nvSpPr>
        <p:spPr>
          <a:xfrm>
            <a:off x="3429208" y="3904791"/>
            <a:ext cx="377839" cy="343685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"/>
          <p:cNvSpPr/>
          <p:nvPr/>
        </p:nvSpPr>
        <p:spPr>
          <a:xfrm rot="10800000" flipH="1">
            <a:off x="-94969" y="303826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" name="Google Shape;50;p3"/>
          <p:cNvSpPr/>
          <p:nvPr/>
        </p:nvSpPr>
        <p:spPr>
          <a:xfrm rot="5400000">
            <a:off x="559400" y="1538825"/>
            <a:ext cx="1788000" cy="2064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" name="Google Shape;51;p3"/>
          <p:cNvSpPr txBox="1">
            <a:spLocks noGrp="1"/>
          </p:cNvSpPr>
          <p:nvPr>
            <p:ph type="ctrTitle"/>
          </p:nvPr>
        </p:nvSpPr>
        <p:spPr>
          <a:xfrm>
            <a:off x="2743200" y="1735750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2743200" y="2821004"/>
            <a:ext cx="569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"/>
          <p:cNvSpPr/>
          <p:nvPr/>
        </p:nvSpPr>
        <p:spPr>
          <a:xfrm rot="10800000" flipH="1">
            <a:off x="66674" y="313542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3"/>
          <p:cNvSpPr/>
          <p:nvPr/>
        </p:nvSpPr>
        <p:spPr>
          <a:xfrm rot="10800000" flipH="1">
            <a:off x="828675" y="351655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3"/>
          <p:cNvSpPr/>
          <p:nvPr/>
        </p:nvSpPr>
        <p:spPr>
          <a:xfrm rot="10800000" flipH="1">
            <a:off x="761999" y="8779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10800000" flipH="1">
            <a:off x="793851" y="4692801"/>
            <a:ext cx="517500" cy="4479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" name="Google Shape;57;p3"/>
          <p:cNvGrpSpPr/>
          <p:nvPr/>
        </p:nvGrpSpPr>
        <p:grpSpPr>
          <a:xfrm>
            <a:off x="996359" y="1070668"/>
            <a:ext cx="351204" cy="324661"/>
            <a:chOff x="5975075" y="2327500"/>
            <a:chExt cx="420100" cy="388350"/>
          </a:xfrm>
        </p:grpSpPr>
        <p:sp>
          <p:nvSpPr>
            <p:cNvPr id="58" name="Google Shape;58;p3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3"/>
          <p:cNvSpPr/>
          <p:nvPr/>
        </p:nvSpPr>
        <p:spPr>
          <a:xfrm>
            <a:off x="393600" y="334662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" name="Google Shape;61;p3"/>
          <p:cNvGrpSpPr/>
          <p:nvPr/>
        </p:nvGrpSpPr>
        <p:grpSpPr>
          <a:xfrm>
            <a:off x="305253" y="553856"/>
            <a:ext cx="247469" cy="392302"/>
            <a:chOff x="6718575" y="2318625"/>
            <a:chExt cx="256950" cy="407375"/>
          </a:xfrm>
        </p:grpSpPr>
        <p:sp>
          <p:nvSpPr>
            <p:cNvPr id="62" name="Google Shape;62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70;p3"/>
          <p:cNvGrpSpPr/>
          <p:nvPr/>
        </p:nvGrpSpPr>
        <p:grpSpPr>
          <a:xfrm>
            <a:off x="1419984" y="3634331"/>
            <a:ext cx="342882" cy="350068"/>
            <a:chOff x="3951850" y="2985350"/>
            <a:chExt cx="407950" cy="416500"/>
          </a:xfrm>
        </p:grpSpPr>
        <p:sp>
          <p:nvSpPr>
            <p:cNvPr id="71" name="Google Shape;71;p3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Google Shape;75;p3"/>
          <p:cNvSpPr/>
          <p:nvPr/>
        </p:nvSpPr>
        <p:spPr>
          <a:xfrm rot="10800000" flipH="1">
            <a:off x="733424" y="393602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 rot="10800000" flipH="1">
            <a:off x="738525" y="10085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3"/>
          <p:cNvSpPr/>
          <p:nvPr/>
        </p:nvSpPr>
        <p:spPr>
          <a:xfrm rot="10800000" flipH="1">
            <a:off x="-291325" y="4148475"/>
            <a:ext cx="1182300" cy="10236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10800000" flipH="1">
            <a:off x="420725" y="-652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>
            <a:off x="1019338" y="416705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50285" y="1452794"/>
            <a:ext cx="624844" cy="599376"/>
            <a:chOff x="5241175" y="4959100"/>
            <a:chExt cx="539775" cy="517775"/>
          </a:xfrm>
        </p:grpSpPr>
        <p:sp>
          <p:nvSpPr>
            <p:cNvPr id="81" name="Google Shape;81;p3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3"/>
          <p:cNvSpPr/>
          <p:nvPr/>
        </p:nvSpPr>
        <p:spPr>
          <a:xfrm>
            <a:off x="47199" y="4430470"/>
            <a:ext cx="505231" cy="459562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"/>
          <p:cNvSpPr/>
          <p:nvPr/>
        </p:nvSpPr>
        <p:spPr>
          <a:xfrm rot="10800000" flipH="1">
            <a:off x="-94969" y="619169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0" name="Google Shape;90;p4"/>
          <p:cNvSpPr/>
          <p:nvPr/>
        </p:nvSpPr>
        <p:spPr>
          <a:xfrm rot="5400000">
            <a:off x="499599" y="1905237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1" name="Google Shape;91;p4"/>
          <p:cNvSpPr txBox="1">
            <a:spLocks noGrp="1"/>
          </p:cNvSpPr>
          <p:nvPr>
            <p:ph type="body" idx="1"/>
          </p:nvPr>
        </p:nvSpPr>
        <p:spPr>
          <a:xfrm>
            <a:off x="2051200" y="2085600"/>
            <a:ext cx="62823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Font typeface="Nixie One"/>
              <a:buChar char="◇"/>
              <a:defRPr sz="2400">
                <a:latin typeface="Nixie One"/>
                <a:ea typeface="Nixie One"/>
                <a:cs typeface="Nixie One"/>
                <a:sym typeface="Nixie One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￭"/>
              <a:defRPr sz="2400">
                <a:latin typeface="Nixie One"/>
                <a:ea typeface="Nixie One"/>
                <a:cs typeface="Nixie One"/>
                <a:sym typeface="Nixie One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￮"/>
              <a:defRPr sz="2400">
                <a:latin typeface="Nixie One"/>
                <a:ea typeface="Nixie One"/>
                <a:cs typeface="Nixie One"/>
                <a:sym typeface="Nixie One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●"/>
              <a:defRPr sz="2400">
                <a:latin typeface="Nixie One"/>
                <a:ea typeface="Nixie One"/>
                <a:cs typeface="Nixie One"/>
                <a:sym typeface="Nixie One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○"/>
              <a:defRPr sz="2400">
                <a:latin typeface="Nixie One"/>
                <a:ea typeface="Nixie One"/>
                <a:cs typeface="Nixie One"/>
                <a:sym typeface="Nixie One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■"/>
              <a:defRPr sz="2400">
                <a:latin typeface="Nixie One"/>
                <a:ea typeface="Nixie One"/>
                <a:cs typeface="Nixie One"/>
                <a:sym typeface="Nixie One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●"/>
              <a:defRPr sz="2400">
                <a:latin typeface="Nixie One"/>
                <a:ea typeface="Nixie One"/>
                <a:cs typeface="Nixie One"/>
                <a:sym typeface="Nixie One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○"/>
              <a:defRPr sz="2400">
                <a:latin typeface="Nixie One"/>
                <a:ea typeface="Nixie One"/>
                <a:cs typeface="Nixie One"/>
                <a:sym typeface="Nixie One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Font typeface="Nixie One"/>
              <a:buChar char="■"/>
              <a:defRPr sz="2400"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92" name="Google Shape;92;p4"/>
          <p:cNvSpPr/>
          <p:nvPr/>
        </p:nvSpPr>
        <p:spPr>
          <a:xfrm rot="10800000" flipH="1">
            <a:off x="-123826" y="28115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"/>
          <p:cNvSpPr/>
          <p:nvPr/>
        </p:nvSpPr>
        <p:spPr>
          <a:xfrm rot="10800000" flipH="1">
            <a:off x="638175" y="3192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"/>
          <p:cNvSpPr/>
          <p:nvPr/>
        </p:nvSpPr>
        <p:spPr>
          <a:xfrm rot="10800000" flipH="1">
            <a:off x="752474" y="120180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4"/>
          <p:cNvSpPr/>
          <p:nvPr/>
        </p:nvSpPr>
        <p:spPr>
          <a:xfrm rot="10800000" flipH="1">
            <a:off x="657225" y="4380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4"/>
          <p:cNvGrpSpPr/>
          <p:nvPr/>
        </p:nvGrpSpPr>
        <p:grpSpPr>
          <a:xfrm>
            <a:off x="986834" y="1394518"/>
            <a:ext cx="351204" cy="324661"/>
            <a:chOff x="5975075" y="2327500"/>
            <a:chExt cx="420100" cy="388350"/>
          </a:xfrm>
        </p:grpSpPr>
        <p:sp>
          <p:nvSpPr>
            <p:cNvPr id="97" name="Google Shape;97;p4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" name="Google Shape;99;p4"/>
          <p:cNvSpPr/>
          <p:nvPr/>
        </p:nvSpPr>
        <p:spPr>
          <a:xfrm>
            <a:off x="203100" y="30227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" name="Google Shape;100;p4"/>
          <p:cNvGrpSpPr/>
          <p:nvPr/>
        </p:nvGrpSpPr>
        <p:grpSpPr>
          <a:xfrm>
            <a:off x="295728" y="877706"/>
            <a:ext cx="247469" cy="392302"/>
            <a:chOff x="6718575" y="2318625"/>
            <a:chExt cx="256950" cy="407375"/>
          </a:xfrm>
        </p:grpSpPr>
        <p:sp>
          <p:nvSpPr>
            <p:cNvPr id="101" name="Google Shape;101;p4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09;p4"/>
          <p:cNvGrpSpPr/>
          <p:nvPr/>
        </p:nvGrpSpPr>
        <p:grpSpPr>
          <a:xfrm>
            <a:off x="1229484" y="3310481"/>
            <a:ext cx="342882" cy="350068"/>
            <a:chOff x="3951850" y="2985350"/>
            <a:chExt cx="407950" cy="416500"/>
          </a:xfrm>
        </p:grpSpPr>
        <p:sp>
          <p:nvSpPr>
            <p:cNvPr id="110" name="Google Shape;110;p4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4" name="Google Shape;114;p4"/>
          <p:cNvSpPr/>
          <p:nvPr/>
        </p:nvSpPr>
        <p:spPr>
          <a:xfrm rot="10800000" flipH="1">
            <a:off x="542924" y="36121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"/>
          <p:cNvSpPr/>
          <p:nvPr/>
        </p:nvSpPr>
        <p:spPr>
          <a:xfrm rot="10800000" flipH="1">
            <a:off x="729000" y="424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"/>
          <p:cNvSpPr/>
          <p:nvPr/>
        </p:nvSpPr>
        <p:spPr>
          <a:xfrm rot="10800000" flipH="1">
            <a:off x="-115052" y="3996025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4"/>
          <p:cNvSpPr/>
          <p:nvPr/>
        </p:nvSpPr>
        <p:spPr>
          <a:xfrm rot="10800000" flipH="1">
            <a:off x="411200" y="2586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4"/>
          <p:cNvSpPr/>
          <p:nvPr/>
        </p:nvSpPr>
        <p:spPr>
          <a:xfrm>
            <a:off x="828838" y="38432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4"/>
          <p:cNvGrpSpPr/>
          <p:nvPr/>
        </p:nvGrpSpPr>
        <p:grpSpPr>
          <a:xfrm>
            <a:off x="67092" y="1681690"/>
            <a:ext cx="455624" cy="437054"/>
            <a:chOff x="5241175" y="4959100"/>
            <a:chExt cx="539775" cy="517775"/>
          </a:xfrm>
        </p:grpSpPr>
        <p:sp>
          <p:nvSpPr>
            <p:cNvPr id="120" name="Google Shape;120;p4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Google Shape;126;p4"/>
          <p:cNvSpPr/>
          <p:nvPr/>
        </p:nvSpPr>
        <p:spPr>
          <a:xfrm>
            <a:off x="144926" y="4214500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"/>
          <p:cNvSpPr txBox="1"/>
          <p:nvPr/>
        </p:nvSpPr>
        <p:spPr>
          <a:xfrm>
            <a:off x="94000" y="1929581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“</a:t>
            </a:r>
            <a:endParaRPr sz="12000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128" name="Google Shape;128;p4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buNone/>
              <a:defRPr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5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5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5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Font typeface="Muli"/>
              <a:buChar char="◇"/>
              <a:defRPr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￭"/>
              <a:defRPr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￮"/>
              <a:defRPr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●"/>
              <a:defRPr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○"/>
              <a:defRPr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■"/>
              <a:defRPr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●"/>
              <a:defRPr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○"/>
              <a:defRPr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■"/>
              <a:defRPr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134" name="Google Shape;134;p5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5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5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" name="Google Shape;142;p5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143" name="Google Shape;143;p5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" name="Google Shape;145;p5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5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147;p5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148" name="Google Shape;148;p5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5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5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5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5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5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5" name="Google Shape;155;p5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156" name="Google Shape;156;p5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5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5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165" name="Google Shape;165;p5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2" name="Google Shape;172;p6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3" name="Google Shape;173;p6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6"/>
          <p:cNvSpPr txBox="1">
            <a:spLocks noGrp="1"/>
          </p:cNvSpPr>
          <p:nvPr>
            <p:ph type="body" idx="1"/>
          </p:nvPr>
        </p:nvSpPr>
        <p:spPr>
          <a:xfrm>
            <a:off x="1734000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5" name="Google Shape;175;p6"/>
          <p:cNvSpPr txBox="1">
            <a:spLocks noGrp="1"/>
          </p:cNvSpPr>
          <p:nvPr>
            <p:ph type="body" idx="2"/>
          </p:nvPr>
        </p:nvSpPr>
        <p:spPr>
          <a:xfrm>
            <a:off x="4562088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6" name="Google Shape;176;p6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6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" name="Google Shape;180;p6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181" name="Google Shape;181;p6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3" name="Google Shape;183;p6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" name="Google Shape;184;p6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185" name="Google Shape;185;p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6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" name="Google Shape;193;p6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194" name="Google Shape;194;p6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6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6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" name="Google Shape;198;p6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6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6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6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6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" name="Google Shape;203;p6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204" name="Google Shape;204;p6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6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4" name="Google Shape;214;p7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7"/>
          <p:cNvSpPr txBox="1">
            <a:spLocks noGrp="1"/>
          </p:cNvSpPr>
          <p:nvPr>
            <p:ph type="body" idx="1"/>
          </p:nvPr>
        </p:nvSpPr>
        <p:spPr>
          <a:xfrm>
            <a:off x="1732700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6" name="Google Shape;216;p7"/>
          <p:cNvSpPr txBox="1">
            <a:spLocks noGrp="1"/>
          </p:cNvSpPr>
          <p:nvPr>
            <p:ph type="body" idx="2"/>
          </p:nvPr>
        </p:nvSpPr>
        <p:spPr>
          <a:xfrm>
            <a:off x="4020972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7" name="Google Shape;217;p7"/>
          <p:cNvSpPr txBox="1">
            <a:spLocks noGrp="1"/>
          </p:cNvSpPr>
          <p:nvPr>
            <p:ph type="body" idx="3"/>
          </p:nvPr>
        </p:nvSpPr>
        <p:spPr>
          <a:xfrm>
            <a:off x="6309245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8" name="Google Shape;218;p7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7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7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7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2" name="Google Shape;222;p7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223" name="Google Shape;223;p7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7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7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" name="Google Shape;226;p7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227" name="Google Shape;227;p7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7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7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7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7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7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235;p7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236" name="Google Shape;236;p7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7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240;p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3" name="Google Shape;243;p8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4" name="Google Shape;244;p8"/>
          <p:cNvSpPr txBox="1">
            <a:spLocks noGrp="1"/>
          </p:cNvSpPr>
          <p:nvPr>
            <p:ph type="title"/>
          </p:nvPr>
        </p:nvSpPr>
        <p:spPr>
          <a:xfrm>
            <a:off x="1732700" y="8212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8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8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8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8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9" name="Google Shape;249;p8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250" name="Google Shape;250;p8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8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2" name="Google Shape;252;p8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3" name="Google Shape;253;p8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254" name="Google Shape;254;p8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8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8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8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8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" name="Google Shape;262;p8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263" name="Google Shape;263;p8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8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8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8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8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8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8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8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8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2" name="Google Shape;272;p8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273" name="Google Shape;273;p8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8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8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8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8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8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9" name="Google Shape;279;p8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9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3" name="Google Shape;283;p9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4" name="Google Shape;284;p9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sp>
        <p:nvSpPr>
          <p:cNvPr id="285" name="Google Shape;285;p9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9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9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9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289;p9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290" name="Google Shape;290;p9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" name="Google Shape;292;p9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3" name="Google Shape;293;p9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294" name="Google Shape;294;p9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9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9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302;p9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303" name="Google Shape;303;p9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9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9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" name="Google Shape;307;p9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9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9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9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9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2" name="Google Shape;312;p9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313" name="Google Shape;313;p9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9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9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9" name="Google Shape;319;p9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0"/>
          <p:cNvSpPr/>
          <p:nvPr/>
        </p:nvSpPr>
        <p:spPr>
          <a:xfrm rot="10800000" flipH="1">
            <a:off x="8218352" y="4121459"/>
            <a:ext cx="685200" cy="59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3" name="Google Shape;323;p10"/>
          <p:cNvSpPr/>
          <p:nvPr/>
        </p:nvSpPr>
        <p:spPr>
          <a:xfrm rot="5400000">
            <a:off x="388487" y="105212"/>
            <a:ext cx="944100" cy="1090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4" name="Google Shape;324;p10"/>
          <p:cNvSpPr/>
          <p:nvPr/>
        </p:nvSpPr>
        <p:spPr>
          <a:xfrm rot="10800000" flipH="1">
            <a:off x="-123825" y="847791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0"/>
          <p:cNvSpPr/>
          <p:nvPr/>
        </p:nvSpPr>
        <p:spPr>
          <a:xfrm rot="10800000" flipH="1">
            <a:off x="503116" y="1161450"/>
            <a:ext cx="352800" cy="305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0"/>
          <p:cNvSpPr/>
          <p:nvPr/>
        </p:nvSpPr>
        <p:spPr>
          <a:xfrm rot="10800000" flipH="1">
            <a:off x="1208424" y="-131812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0"/>
          <p:cNvSpPr/>
          <p:nvPr/>
        </p:nvSpPr>
        <p:spPr>
          <a:xfrm rot="10800000" flipH="1">
            <a:off x="247753" y="49693"/>
            <a:ext cx="295200" cy="2556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0"/>
          <p:cNvSpPr/>
          <p:nvPr/>
        </p:nvSpPr>
        <p:spPr>
          <a:xfrm rot="10800000" flipH="1">
            <a:off x="8763568" y="4485979"/>
            <a:ext cx="543000" cy="470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0"/>
          <p:cNvSpPr/>
          <p:nvPr/>
        </p:nvSpPr>
        <p:spPr>
          <a:xfrm rot="10800000" flipH="1">
            <a:off x="8523810" y="4741100"/>
            <a:ext cx="284100" cy="2457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0"/>
          <p:cNvSpPr/>
          <p:nvPr/>
        </p:nvSpPr>
        <p:spPr>
          <a:xfrm rot="10800000" flipH="1">
            <a:off x="8322785" y="3628023"/>
            <a:ext cx="543000" cy="470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0"/>
          <p:cNvSpPr/>
          <p:nvPr/>
        </p:nvSpPr>
        <p:spPr>
          <a:xfrm rot="10800000" flipH="1">
            <a:off x="8763569" y="4009882"/>
            <a:ext cx="237600" cy="2058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0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E293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unsplash.com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ntsquirrel.com/fonts/nixie-one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fontsquirrel.com/fonts/muli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googledocs/status/730087240156643328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idescarnival.com/?utm_source=template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1"/>
          <p:cNvSpPr txBox="1">
            <a:spLocks noGrp="1"/>
          </p:cNvSpPr>
          <p:nvPr>
            <p:ph type="ctrTitle"/>
          </p:nvPr>
        </p:nvSpPr>
        <p:spPr>
          <a:xfrm>
            <a:off x="1400175" y="1991825"/>
            <a:ext cx="6343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This is your presentation title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6FF79-69F2-487D-B367-48BE5D6B3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240" y="1400175"/>
            <a:ext cx="977820" cy="9778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FB05A25-62FA-40E9-9036-EB4854C61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21" y="337568"/>
            <a:ext cx="1062607" cy="10626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2900729" y="267221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IoC Container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8B0C9B-4FF0-4FF7-89D9-21A6D00C9094}"/>
              </a:ext>
            </a:extLst>
          </p:cNvPr>
          <p:cNvSpPr/>
          <p:nvPr/>
        </p:nvSpPr>
        <p:spPr>
          <a:xfrm>
            <a:off x="981144" y="2100758"/>
            <a:ext cx="2596362" cy="2351287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IOC Container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69909B-0E79-4B0F-BBAD-B960718CDCEB}"/>
              </a:ext>
            </a:extLst>
          </p:cNvPr>
          <p:cNvSpPr/>
          <p:nvPr/>
        </p:nvSpPr>
        <p:spPr>
          <a:xfrm>
            <a:off x="1155796" y="2326993"/>
            <a:ext cx="1047889" cy="5185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1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59C799-B567-4410-A283-544789A9198E}"/>
              </a:ext>
            </a:extLst>
          </p:cNvPr>
          <p:cNvSpPr/>
          <p:nvPr/>
        </p:nvSpPr>
        <p:spPr>
          <a:xfrm>
            <a:off x="2346629" y="2326993"/>
            <a:ext cx="1047889" cy="5185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2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B0C368A-6A16-461F-A229-A19133221965}"/>
              </a:ext>
            </a:extLst>
          </p:cNvPr>
          <p:cNvSpPr/>
          <p:nvPr/>
        </p:nvSpPr>
        <p:spPr>
          <a:xfrm>
            <a:off x="1155796" y="3660771"/>
            <a:ext cx="2238722" cy="5185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Market Forecaster</a:t>
            </a:r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81EBCB08-F326-4C45-B064-5BAF47975EB5}"/>
              </a:ext>
            </a:extLst>
          </p:cNvPr>
          <p:cNvSpPr/>
          <p:nvPr/>
        </p:nvSpPr>
        <p:spPr>
          <a:xfrm>
            <a:off x="4572000" y="1555150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E05A37-AA07-409D-956C-1FC5DAF801C1}"/>
              </a:ext>
            </a:extLst>
          </p:cNvPr>
          <p:cNvSpPr txBox="1"/>
          <p:nvPr/>
        </p:nvSpPr>
        <p:spPr>
          <a:xfrm>
            <a:off x="4725813" y="1951858"/>
            <a:ext cx="96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Home </a:t>
            </a:r>
          </a:p>
          <a:p>
            <a:pPr algn="ctr"/>
            <a:r>
              <a:rPr lang="en-US" sz="1200" dirty="0">
                <a:solidFill>
                  <a:srgbClr val="00B0F0"/>
                </a:solidFill>
              </a:rPr>
              <a:t>Controller</a:t>
            </a:r>
          </a:p>
        </p:txBody>
      </p:sp>
      <p:sp>
        <p:nvSpPr>
          <p:cNvPr id="16" name="Scroll: Vertical 15">
            <a:extLst>
              <a:ext uri="{FF2B5EF4-FFF2-40B4-BE49-F238E27FC236}">
                <a16:creationId xmlns:a16="http://schemas.microsoft.com/office/drawing/2014/main" id="{8C8E3BE9-8DCE-4045-98AF-5F2C9155FFCE}"/>
              </a:ext>
            </a:extLst>
          </p:cNvPr>
          <p:cNvSpPr/>
          <p:nvPr/>
        </p:nvSpPr>
        <p:spPr>
          <a:xfrm>
            <a:off x="4572000" y="3593672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40FA31-F92B-4B82-A8AC-8240310FC4FD}"/>
              </a:ext>
            </a:extLst>
          </p:cNvPr>
          <p:cNvSpPr txBox="1"/>
          <p:nvPr/>
        </p:nvSpPr>
        <p:spPr>
          <a:xfrm>
            <a:off x="4725813" y="3990380"/>
            <a:ext cx="96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Some Middleware</a:t>
            </a:r>
          </a:p>
        </p:txBody>
      </p:sp>
      <p:sp>
        <p:nvSpPr>
          <p:cNvPr id="18" name="Scroll: Vertical 17">
            <a:extLst>
              <a:ext uri="{FF2B5EF4-FFF2-40B4-BE49-F238E27FC236}">
                <a16:creationId xmlns:a16="http://schemas.microsoft.com/office/drawing/2014/main" id="{945A3C39-540E-4525-8FE3-5345B41787C9}"/>
              </a:ext>
            </a:extLst>
          </p:cNvPr>
          <p:cNvSpPr/>
          <p:nvPr/>
        </p:nvSpPr>
        <p:spPr>
          <a:xfrm>
            <a:off x="6035999" y="2317743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05CBE-774D-472F-B135-BC2A043CCB1B}"/>
              </a:ext>
            </a:extLst>
          </p:cNvPr>
          <p:cNvSpPr txBox="1"/>
          <p:nvPr/>
        </p:nvSpPr>
        <p:spPr>
          <a:xfrm>
            <a:off x="6189812" y="2714451"/>
            <a:ext cx="960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Some View</a:t>
            </a:r>
          </a:p>
        </p:txBody>
      </p:sp>
    </p:spTree>
    <p:extLst>
      <p:ext uri="{BB962C8B-B14F-4D97-AF65-F5344CB8AC3E}">
        <p14:creationId xmlns:p14="http://schemas.microsoft.com/office/powerpoint/2010/main" val="947428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2900729" y="267221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IoC Container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8B0C9B-4FF0-4FF7-89D9-21A6D00C9094}"/>
              </a:ext>
            </a:extLst>
          </p:cNvPr>
          <p:cNvSpPr/>
          <p:nvPr/>
        </p:nvSpPr>
        <p:spPr>
          <a:xfrm>
            <a:off x="981144" y="2100758"/>
            <a:ext cx="2596362" cy="2351287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IOC Container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69909B-0E79-4B0F-BBAD-B960718CDCEB}"/>
              </a:ext>
            </a:extLst>
          </p:cNvPr>
          <p:cNvSpPr/>
          <p:nvPr/>
        </p:nvSpPr>
        <p:spPr>
          <a:xfrm>
            <a:off x="1155796" y="2326993"/>
            <a:ext cx="1047889" cy="51852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1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E59C799-B567-4410-A283-544789A9198E}"/>
              </a:ext>
            </a:extLst>
          </p:cNvPr>
          <p:cNvSpPr/>
          <p:nvPr/>
        </p:nvSpPr>
        <p:spPr>
          <a:xfrm>
            <a:off x="2346629" y="2326993"/>
            <a:ext cx="1047889" cy="51852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2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B0C368A-6A16-461F-A229-A19133221965}"/>
              </a:ext>
            </a:extLst>
          </p:cNvPr>
          <p:cNvSpPr/>
          <p:nvPr/>
        </p:nvSpPr>
        <p:spPr>
          <a:xfrm>
            <a:off x="1155796" y="3660771"/>
            <a:ext cx="2238722" cy="51852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Market Forecaster</a:t>
            </a:r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81EBCB08-F326-4C45-B064-5BAF47975EB5}"/>
              </a:ext>
            </a:extLst>
          </p:cNvPr>
          <p:cNvSpPr/>
          <p:nvPr/>
        </p:nvSpPr>
        <p:spPr>
          <a:xfrm>
            <a:off x="4572000" y="1555150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E05A37-AA07-409D-956C-1FC5DAF801C1}"/>
              </a:ext>
            </a:extLst>
          </p:cNvPr>
          <p:cNvSpPr txBox="1"/>
          <p:nvPr/>
        </p:nvSpPr>
        <p:spPr>
          <a:xfrm>
            <a:off x="4725813" y="1951858"/>
            <a:ext cx="96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Home </a:t>
            </a:r>
          </a:p>
          <a:p>
            <a:pPr algn="ctr"/>
            <a:r>
              <a:rPr lang="en-US" sz="1200" dirty="0">
                <a:solidFill>
                  <a:srgbClr val="00B0F0"/>
                </a:solidFill>
              </a:rPr>
              <a:t>Controller</a:t>
            </a:r>
          </a:p>
        </p:txBody>
      </p:sp>
      <p:sp>
        <p:nvSpPr>
          <p:cNvPr id="16" name="Scroll: Vertical 15">
            <a:extLst>
              <a:ext uri="{FF2B5EF4-FFF2-40B4-BE49-F238E27FC236}">
                <a16:creationId xmlns:a16="http://schemas.microsoft.com/office/drawing/2014/main" id="{8C8E3BE9-8DCE-4045-98AF-5F2C9155FFCE}"/>
              </a:ext>
            </a:extLst>
          </p:cNvPr>
          <p:cNvSpPr/>
          <p:nvPr/>
        </p:nvSpPr>
        <p:spPr>
          <a:xfrm>
            <a:off x="4572000" y="3593672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40FA31-F92B-4B82-A8AC-8240310FC4FD}"/>
              </a:ext>
            </a:extLst>
          </p:cNvPr>
          <p:cNvSpPr txBox="1"/>
          <p:nvPr/>
        </p:nvSpPr>
        <p:spPr>
          <a:xfrm>
            <a:off x="4725813" y="3990380"/>
            <a:ext cx="96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Some Middleware</a:t>
            </a:r>
          </a:p>
        </p:txBody>
      </p:sp>
      <p:sp>
        <p:nvSpPr>
          <p:cNvPr id="18" name="Scroll: Vertical 17">
            <a:extLst>
              <a:ext uri="{FF2B5EF4-FFF2-40B4-BE49-F238E27FC236}">
                <a16:creationId xmlns:a16="http://schemas.microsoft.com/office/drawing/2014/main" id="{945A3C39-540E-4525-8FE3-5345B41787C9}"/>
              </a:ext>
            </a:extLst>
          </p:cNvPr>
          <p:cNvSpPr/>
          <p:nvPr/>
        </p:nvSpPr>
        <p:spPr>
          <a:xfrm>
            <a:off x="6035999" y="2317743"/>
            <a:ext cx="1274820" cy="1281494"/>
          </a:xfrm>
          <a:prstGeom prst="verticalScroll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05CBE-774D-472F-B135-BC2A043CCB1B}"/>
              </a:ext>
            </a:extLst>
          </p:cNvPr>
          <p:cNvSpPr txBox="1"/>
          <p:nvPr/>
        </p:nvSpPr>
        <p:spPr>
          <a:xfrm>
            <a:off x="6189812" y="2714451"/>
            <a:ext cx="960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F0"/>
                </a:solidFill>
              </a:rPr>
              <a:t>Some View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25FD374-B30C-4153-8C7E-D05779885796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577506" y="2629734"/>
            <a:ext cx="1234778" cy="646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8E6A9E-2435-4156-9902-F4B9C510552B}"/>
              </a:ext>
            </a:extLst>
          </p:cNvPr>
          <p:cNvSpPr/>
          <p:nvPr/>
        </p:nvSpPr>
        <p:spPr>
          <a:xfrm>
            <a:off x="4825631" y="2476222"/>
            <a:ext cx="780911" cy="23822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Market Forecaster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9CE9474-A675-4B80-ACD0-C2A4C418170D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577506" y="3136780"/>
            <a:ext cx="2694038" cy="139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02C803E-A4B0-4410-993B-25A1194FC2EC}"/>
              </a:ext>
            </a:extLst>
          </p:cNvPr>
          <p:cNvSpPr/>
          <p:nvPr/>
        </p:nvSpPr>
        <p:spPr>
          <a:xfrm>
            <a:off x="6284891" y="2983267"/>
            <a:ext cx="780911" cy="23822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Market Forecaster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9E6ABE4-01AF-4C86-8E42-A6F982D14671}"/>
              </a:ext>
            </a:extLst>
          </p:cNvPr>
          <p:cNvSpPr/>
          <p:nvPr/>
        </p:nvSpPr>
        <p:spPr>
          <a:xfrm>
            <a:off x="6284891" y="3260266"/>
            <a:ext cx="780911" cy="238229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Service 1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7679C3E-E953-48DE-9E9D-006F6FD828BA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3577506" y="3276402"/>
            <a:ext cx="2707385" cy="129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28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8" grpId="0" animBg="1"/>
      <p:bldP spid="9" grpId="0"/>
      <p:bldP spid="16" grpId="0" animBg="1"/>
      <p:bldP spid="17" grpId="0"/>
      <p:bldP spid="18" grpId="0" animBg="1"/>
      <p:bldP spid="19" grpId="0"/>
      <p:bldP spid="4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3532094" y="1793580"/>
            <a:ext cx="3796081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/>
              <a:t>IOptions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1064178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3048000" y="1793580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NuGet Package</a:t>
            </a:r>
            <a:endParaRPr sz="4800" dirty="0"/>
          </a:p>
        </p:txBody>
      </p:sp>
      <p:pic>
        <p:nvPicPr>
          <p:cNvPr id="1026" name="Picture 2" descr="NuGet Gallery | Home">
            <a:extLst>
              <a:ext uri="{FF2B5EF4-FFF2-40B4-BE49-F238E27FC236}">
                <a16:creationId xmlns:a16="http://schemas.microsoft.com/office/drawing/2014/main" id="{E7B4E1E9-AC04-418B-B979-95CA5F5F0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19" y="1793580"/>
            <a:ext cx="1636102" cy="163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227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3"/>
          <p:cNvSpPr txBox="1">
            <a:spLocks noGrp="1"/>
          </p:cNvSpPr>
          <p:nvPr>
            <p:ph type="ctrTitle" idx="4294967295"/>
          </p:nvPr>
        </p:nvSpPr>
        <p:spPr>
          <a:xfrm>
            <a:off x="3152775" y="1354750"/>
            <a:ext cx="4562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/>
              <a:t>Hello!</a:t>
            </a:r>
            <a:endParaRPr sz="12000"/>
          </a:p>
        </p:txBody>
      </p:sp>
      <p:sp>
        <p:nvSpPr>
          <p:cNvPr id="352" name="Google Shape;352;p13"/>
          <p:cNvSpPr txBox="1">
            <a:spLocks noGrp="1"/>
          </p:cNvSpPr>
          <p:nvPr>
            <p:ph type="body" idx="4294967295"/>
          </p:nvPr>
        </p:nvSpPr>
        <p:spPr>
          <a:xfrm>
            <a:off x="3286468" y="2400250"/>
            <a:ext cx="45621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/>
              <a:t>I am Jayden Smith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 am here because I love to give presentations.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 can find me at @username</a:t>
            </a:r>
            <a:endParaRPr/>
          </a:p>
        </p:txBody>
      </p:sp>
      <p:pic>
        <p:nvPicPr>
          <p:cNvPr id="353" name="Google Shape;353;p13"/>
          <p:cNvPicPr preferRelativeResize="0"/>
          <p:nvPr/>
        </p:nvPicPr>
        <p:blipFill rotWithShape="1">
          <a:blip r:embed="rId3">
            <a:alphaModFix/>
          </a:blip>
          <a:srcRect l="9917" t="14915" r="9909" b="12960"/>
          <a:stretch/>
        </p:blipFill>
        <p:spPr>
          <a:xfrm>
            <a:off x="951000" y="677875"/>
            <a:ext cx="1883100" cy="1693800"/>
          </a:xfrm>
          <a:prstGeom prst="hexagon">
            <a:avLst>
              <a:gd name="adj" fmla="val 28393"/>
              <a:gd name="vf" fmla="val 115470"/>
            </a:avLst>
          </a:prstGeom>
          <a:noFill/>
          <a:ln>
            <a:noFill/>
          </a:ln>
        </p:spPr>
      </p:pic>
      <p:sp>
        <p:nvSpPr>
          <p:cNvPr id="354" name="Google Shape;354;p13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2743200" y="1735750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Project Creation</a:t>
            </a:r>
            <a:endParaRPr dirty="0"/>
          </a:p>
        </p:txBody>
      </p:sp>
      <p:pic>
        <p:nvPicPr>
          <p:cNvPr id="1026" name="Picture 2" descr="NuGet Gallery | Home">
            <a:extLst>
              <a:ext uri="{FF2B5EF4-FFF2-40B4-BE49-F238E27FC236}">
                <a16:creationId xmlns:a16="http://schemas.microsoft.com/office/drawing/2014/main" id="{E7B4E1E9-AC04-418B-B979-95CA5F5F0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19" y="1793580"/>
            <a:ext cx="1636102" cy="163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780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2421189" y="0"/>
            <a:ext cx="7024026" cy="119756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Service Lifetime</a:t>
            </a:r>
            <a:endParaRPr sz="6000" dirty="0"/>
          </a:p>
        </p:txBody>
      </p:sp>
      <p:sp>
        <p:nvSpPr>
          <p:cNvPr id="407" name="Google Shape;407;p19"/>
          <p:cNvSpPr txBox="1">
            <a:spLocks noGrp="1"/>
          </p:cNvSpPr>
          <p:nvPr>
            <p:ph type="body" idx="1"/>
          </p:nvPr>
        </p:nvSpPr>
        <p:spPr>
          <a:xfrm>
            <a:off x="6307607" y="2052283"/>
            <a:ext cx="2341756" cy="2478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457200"/>
            <a:r>
              <a:rPr lang="en-US" sz="2800" b="1" dirty="0">
                <a:solidFill>
                  <a:schemeClr val="accent4"/>
                </a:solidFill>
              </a:rPr>
              <a:t>Transient</a:t>
            </a:r>
            <a:endParaRPr sz="2800" b="1" dirty="0">
              <a:solidFill>
                <a:schemeClr val="accent4"/>
              </a:solidFill>
            </a:endParaRPr>
          </a:p>
          <a:p>
            <a:pPr marL="0" lvl="0" indent="0" algn="ctr">
              <a:buNone/>
            </a:pP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0" lvl="0" indent="0" algn="ctr">
              <a:buNone/>
            </a:pP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Different instance every time the service is injected.</a:t>
            </a:r>
            <a:endParaRPr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E8664B8-A9EA-4831-B6F1-999252D952A9}"/>
              </a:ext>
            </a:extLst>
          </p:cNvPr>
          <p:cNvSpPr/>
          <p:nvPr/>
        </p:nvSpPr>
        <p:spPr>
          <a:xfrm>
            <a:off x="6307607" y="1891801"/>
            <a:ext cx="2341756" cy="286586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407;p19">
            <a:extLst>
              <a:ext uri="{FF2B5EF4-FFF2-40B4-BE49-F238E27FC236}">
                <a16:creationId xmlns:a16="http://schemas.microsoft.com/office/drawing/2014/main" id="{C6C98090-B30A-42A8-88BB-47AB9CA7A322}"/>
              </a:ext>
            </a:extLst>
          </p:cNvPr>
          <p:cNvSpPr txBox="1">
            <a:spLocks/>
          </p:cNvSpPr>
          <p:nvPr/>
        </p:nvSpPr>
        <p:spPr>
          <a:xfrm>
            <a:off x="3778959" y="2052283"/>
            <a:ext cx="2341756" cy="2478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indent="-457200"/>
            <a:r>
              <a:rPr lang="en-US" sz="2800" b="1" dirty="0">
                <a:solidFill>
                  <a:schemeClr val="accent4"/>
                </a:solidFill>
              </a:rPr>
              <a:t>Scoped</a:t>
            </a:r>
          </a:p>
          <a:p>
            <a:pPr marL="0" indent="0">
              <a:buNone/>
            </a:pP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Same Instance for one scope (one request in most cases).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C32260A-DAC7-4C4E-B111-5B754BF14DDC}"/>
              </a:ext>
            </a:extLst>
          </p:cNvPr>
          <p:cNvSpPr/>
          <p:nvPr/>
        </p:nvSpPr>
        <p:spPr>
          <a:xfrm>
            <a:off x="3778959" y="1891801"/>
            <a:ext cx="2341756" cy="286586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407;p19">
            <a:extLst>
              <a:ext uri="{FF2B5EF4-FFF2-40B4-BE49-F238E27FC236}">
                <a16:creationId xmlns:a16="http://schemas.microsoft.com/office/drawing/2014/main" id="{486C0AE8-AE28-46A0-8F25-E61768DC0A7F}"/>
              </a:ext>
            </a:extLst>
          </p:cNvPr>
          <p:cNvSpPr txBox="1">
            <a:spLocks/>
          </p:cNvSpPr>
          <p:nvPr/>
        </p:nvSpPr>
        <p:spPr>
          <a:xfrm>
            <a:off x="1250311" y="2092982"/>
            <a:ext cx="2341756" cy="2478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indent="-457200"/>
            <a:r>
              <a:rPr lang="en-US" sz="2800" b="1" dirty="0">
                <a:solidFill>
                  <a:schemeClr val="accent4"/>
                </a:solidFill>
              </a:rPr>
              <a:t>Singleton</a:t>
            </a:r>
          </a:p>
          <a:p>
            <a:pPr marL="0" indent="0">
              <a:buNone/>
            </a:pPr>
            <a:endParaRPr lang="en-US" sz="18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Same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instance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for the life of application (unless restarted).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4A26E55-80D1-4194-9818-E432E0286B60}"/>
              </a:ext>
            </a:extLst>
          </p:cNvPr>
          <p:cNvSpPr/>
          <p:nvPr/>
        </p:nvSpPr>
        <p:spPr>
          <a:xfrm>
            <a:off x="1250311" y="1932500"/>
            <a:ext cx="2341756" cy="2865863"/>
          </a:xfrm>
          <a:prstGeom prst="round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6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" grpId="0" build="p"/>
      <p:bldP spid="2" grpId="0" animBg="1"/>
      <p:bldP spid="9" grpId="0"/>
      <p:bldP spid="10" grpId="0" animBg="1"/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2499249" y="0"/>
            <a:ext cx="7024026" cy="119756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Singleton Lifetime</a:t>
            </a:r>
            <a:endParaRPr sz="5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6407E2-ECEA-4ECB-B2CC-A8DA464E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1189" y="1711827"/>
            <a:ext cx="6310216" cy="3049744"/>
          </a:xfrm>
        </p:spPr>
        <p:txBody>
          <a:bodyPr/>
          <a:lstStyle/>
          <a:p>
            <a:r>
              <a:rPr lang="en-US" sz="2000" dirty="0"/>
              <a:t>Syntax to Register :     </a:t>
            </a:r>
            <a:r>
              <a:rPr lang="en-US" sz="2000" dirty="0" err="1"/>
              <a:t>services.</a:t>
            </a:r>
            <a:r>
              <a:rPr lang="en-US" sz="2000" dirty="0" err="1">
                <a:solidFill>
                  <a:schemeClr val="accent2"/>
                </a:solidFill>
              </a:rPr>
              <a:t>AddSingleton</a:t>
            </a:r>
            <a:r>
              <a:rPr lang="en-US" sz="2000" dirty="0"/>
              <a:t>&lt;&gt;</a:t>
            </a:r>
          </a:p>
          <a:p>
            <a:r>
              <a:rPr lang="en-US" sz="2000" dirty="0"/>
              <a:t>Should be used very carefully.</a:t>
            </a:r>
          </a:p>
          <a:p>
            <a:r>
              <a:rPr lang="en-US" sz="2000" dirty="0"/>
              <a:t>Singleton service sends same instance for the </a:t>
            </a:r>
            <a:r>
              <a:rPr lang="en-US" sz="2000" dirty="0">
                <a:solidFill>
                  <a:schemeClr val="accent2"/>
                </a:solidFill>
              </a:rPr>
              <a:t>life of the application</a:t>
            </a:r>
            <a:r>
              <a:rPr lang="en-US" sz="2000" dirty="0"/>
              <a:t>.</a:t>
            </a:r>
          </a:p>
          <a:p>
            <a:r>
              <a:rPr lang="en-US" sz="2000" dirty="0"/>
              <a:t>E.g. If you click on all view or link on a website, whenever an instance is requested it will send same object. It will change only when application restarts.</a:t>
            </a:r>
          </a:p>
        </p:txBody>
      </p:sp>
    </p:spTree>
    <p:extLst>
      <p:ext uri="{BB962C8B-B14F-4D97-AF65-F5344CB8AC3E}">
        <p14:creationId xmlns:p14="http://schemas.microsoft.com/office/powerpoint/2010/main" val="32030333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2320830" y="0"/>
            <a:ext cx="7024026" cy="119756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Scoped Lifetime</a:t>
            </a:r>
            <a:endParaRPr sz="6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6407E2-ECEA-4ECB-B2CC-A8DA464E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1189" y="1711827"/>
            <a:ext cx="6310216" cy="2726358"/>
          </a:xfrm>
        </p:spPr>
        <p:txBody>
          <a:bodyPr/>
          <a:lstStyle/>
          <a:p>
            <a:r>
              <a:rPr lang="en-US" sz="2000" dirty="0"/>
              <a:t>Syntax to Register :     </a:t>
            </a:r>
            <a:r>
              <a:rPr lang="en-US" sz="2000" dirty="0" err="1"/>
              <a:t>services.</a:t>
            </a:r>
            <a:r>
              <a:rPr lang="en-US" sz="2000" dirty="0" err="1">
                <a:solidFill>
                  <a:schemeClr val="accent2"/>
                </a:solidFill>
              </a:rPr>
              <a:t>AddScoped</a:t>
            </a:r>
            <a:r>
              <a:rPr lang="en-US" sz="2000" dirty="0"/>
              <a:t>&lt;&gt;</a:t>
            </a:r>
          </a:p>
          <a:p>
            <a:r>
              <a:rPr lang="en-US" sz="2000" dirty="0"/>
              <a:t>Not ideal for multi-threading</a:t>
            </a:r>
          </a:p>
          <a:p>
            <a:r>
              <a:rPr lang="en-US" sz="2000" dirty="0"/>
              <a:t>Scoped service sends a new instance for </a:t>
            </a:r>
            <a:r>
              <a:rPr lang="en-US" sz="2000" dirty="0">
                <a:solidFill>
                  <a:schemeClr val="accent2"/>
                </a:solidFill>
              </a:rPr>
              <a:t>each request</a:t>
            </a:r>
            <a:r>
              <a:rPr lang="en-US" sz="2000" dirty="0"/>
              <a:t>.</a:t>
            </a:r>
          </a:p>
          <a:p>
            <a:r>
              <a:rPr lang="en-US" sz="2000" dirty="0"/>
              <a:t>E.g. If you click on a view or link for that page load if instance is requested 10 times it will send same object!</a:t>
            </a:r>
          </a:p>
        </p:txBody>
      </p:sp>
    </p:spTree>
    <p:extLst>
      <p:ext uri="{BB962C8B-B14F-4D97-AF65-F5344CB8AC3E}">
        <p14:creationId xmlns:p14="http://schemas.microsoft.com/office/powerpoint/2010/main" val="1052902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2341756" y="0"/>
            <a:ext cx="7460298" cy="119756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dirty="0"/>
              <a:t>Transient Lifetime</a:t>
            </a:r>
            <a:endParaRPr sz="56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6407E2-ECEA-4ECB-B2CC-A8DA464E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1189" y="1711827"/>
            <a:ext cx="6310216" cy="2982836"/>
          </a:xfrm>
        </p:spPr>
        <p:txBody>
          <a:bodyPr/>
          <a:lstStyle/>
          <a:p>
            <a:r>
              <a:rPr lang="en-US" sz="2000" dirty="0"/>
              <a:t>Syntax to Register :     </a:t>
            </a:r>
            <a:r>
              <a:rPr lang="en-US" sz="2000" dirty="0" err="1"/>
              <a:t>services.</a:t>
            </a:r>
            <a:r>
              <a:rPr lang="en-US" sz="2000" dirty="0" err="1">
                <a:solidFill>
                  <a:schemeClr val="accent2"/>
                </a:solidFill>
              </a:rPr>
              <a:t>AddTransient</a:t>
            </a:r>
            <a:r>
              <a:rPr lang="en-US" sz="2000" dirty="0"/>
              <a:t>&lt;&gt;</a:t>
            </a:r>
          </a:p>
          <a:p>
            <a:r>
              <a:rPr lang="en-US" sz="2000" dirty="0"/>
              <a:t>Always try to register a service as transient if unsure.</a:t>
            </a:r>
          </a:p>
          <a:p>
            <a:r>
              <a:rPr lang="en-US" sz="2000" dirty="0"/>
              <a:t>Transient service sends a </a:t>
            </a:r>
            <a:r>
              <a:rPr lang="en-US" sz="2000" dirty="0">
                <a:solidFill>
                  <a:schemeClr val="accent2"/>
                </a:solidFill>
              </a:rPr>
              <a:t>new instance every time it is requested</a:t>
            </a:r>
            <a:r>
              <a:rPr lang="en-US" sz="2000" dirty="0"/>
              <a:t>.</a:t>
            </a:r>
          </a:p>
          <a:p>
            <a:r>
              <a:rPr lang="en-US" sz="2000" dirty="0"/>
              <a:t>E.g. If you click on a view or link for that page load if instance is requested 10 times it will send 10 different objects!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93258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7"/>
          <p:cNvSpPr/>
          <p:nvPr/>
        </p:nvSpPr>
        <p:spPr>
          <a:xfrm rot="-5400000">
            <a:off x="496107" y="2107328"/>
            <a:ext cx="2691900" cy="3108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2067922" y="126310"/>
            <a:ext cx="9753599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DEPENDENCY INJECTION</a:t>
            </a:r>
            <a:endParaRPr b="1" dirty="0"/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403688" y="2439632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2657037" y="2114501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1220786" y="159888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2870273" y="1771645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858E919A-9009-4F10-BC67-4C63C87A5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150" y="2779854"/>
            <a:ext cx="1907352" cy="1916551"/>
          </a:xfrm>
          <a:prstGeom prst="rect">
            <a:avLst/>
          </a:prstGeom>
        </p:spPr>
      </p:pic>
      <p:sp>
        <p:nvSpPr>
          <p:cNvPr id="19" name="Google Shape;380;p17">
            <a:extLst>
              <a:ext uri="{FF2B5EF4-FFF2-40B4-BE49-F238E27FC236}">
                <a16:creationId xmlns:a16="http://schemas.microsoft.com/office/drawing/2014/main" id="{297F5F43-C7C2-4E13-8203-AA27071713DC}"/>
              </a:ext>
            </a:extLst>
          </p:cNvPr>
          <p:cNvSpPr txBox="1">
            <a:spLocks/>
          </p:cNvSpPr>
          <p:nvPr/>
        </p:nvSpPr>
        <p:spPr>
          <a:xfrm>
            <a:off x="4005652" y="733540"/>
            <a:ext cx="3963475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 b="0" i="0" u="none" strike="noStrike" cap="none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r>
              <a:rPr lang="en-US" sz="4400" b="1" dirty="0"/>
              <a:t> IN .NET 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32B3E-4873-41FC-B6F7-9908ED98A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050" y="2336020"/>
            <a:ext cx="3028950" cy="2819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23F499-6D96-4CAA-9036-1D57260F09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2750" y="2263839"/>
            <a:ext cx="2093343" cy="2093343"/>
          </a:xfrm>
          <a:prstGeom prst="rect">
            <a:avLst/>
          </a:prstGeom>
        </p:spPr>
      </p:pic>
      <p:sp>
        <p:nvSpPr>
          <p:cNvPr id="22" name="Google Shape;1553;p50">
            <a:extLst>
              <a:ext uri="{FF2B5EF4-FFF2-40B4-BE49-F238E27FC236}">
                <a16:creationId xmlns:a16="http://schemas.microsoft.com/office/drawing/2014/main" id="{FCB762F9-14D2-4F8B-8DD1-42A06551FEE5}"/>
              </a:ext>
            </a:extLst>
          </p:cNvPr>
          <p:cNvSpPr txBox="1">
            <a:spLocks/>
          </p:cNvSpPr>
          <p:nvPr/>
        </p:nvSpPr>
        <p:spPr>
          <a:xfrm>
            <a:off x="6115050" y="4033539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2400" dirty="0">
                <a:solidFill>
                  <a:schemeClr val="accent2"/>
                </a:solidFill>
              </a:rPr>
              <a:t>BHRUGEN PATEL</a:t>
            </a:r>
          </a:p>
        </p:txBody>
      </p:sp>
      <p:sp>
        <p:nvSpPr>
          <p:cNvPr id="25" name="Google Shape;1553;p50">
            <a:extLst>
              <a:ext uri="{FF2B5EF4-FFF2-40B4-BE49-F238E27FC236}">
                <a16:creationId xmlns:a16="http://schemas.microsoft.com/office/drawing/2014/main" id="{71DA7C5E-A009-4ABA-883D-8A2143183C45}"/>
              </a:ext>
            </a:extLst>
          </p:cNvPr>
          <p:cNvSpPr txBox="1">
            <a:spLocks/>
          </p:cNvSpPr>
          <p:nvPr/>
        </p:nvSpPr>
        <p:spPr>
          <a:xfrm>
            <a:off x="6194235" y="4419462"/>
            <a:ext cx="3230371" cy="380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800"/>
              </a:spcBef>
            </a:pPr>
            <a:r>
              <a:rPr lang="es-ES" sz="1600" dirty="0">
                <a:solidFill>
                  <a:schemeClr val="accent1"/>
                </a:solidFill>
              </a:rPr>
              <a:t>www.bhrugen.com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5"/>
          <p:cNvSpPr txBox="1">
            <a:spLocks noGrp="1"/>
          </p:cNvSpPr>
          <p:nvPr>
            <p:ph type="body" idx="1"/>
          </p:nvPr>
        </p:nvSpPr>
        <p:spPr>
          <a:xfrm>
            <a:off x="2051200" y="2085600"/>
            <a:ext cx="62823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Quotations are commonly printed as a means of inspiration and to invoke philosophical thoughts from the reader.</a:t>
            </a:r>
            <a:endParaRPr dirty="0"/>
          </a:p>
        </p:txBody>
      </p:sp>
      <p:sp>
        <p:nvSpPr>
          <p:cNvPr id="367" name="Google Shape;367;p1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6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slide title</a:t>
            </a:r>
            <a:endParaRPr/>
          </a:p>
        </p:txBody>
      </p:sp>
      <p:sp>
        <p:nvSpPr>
          <p:cNvPr id="373" name="Google Shape;373;p16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Here you have a list of items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And some text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But remember not to overload your slides with content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Your audience will listen to you or read the content, but won’t do both. </a:t>
            </a:r>
            <a:endParaRPr/>
          </a:p>
        </p:txBody>
      </p:sp>
      <p:sp>
        <p:nvSpPr>
          <p:cNvPr id="374" name="Google Shape;374;p1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"/>
          <p:cNvSpPr txBox="1">
            <a:spLocks noGrp="1"/>
          </p:cNvSpPr>
          <p:nvPr>
            <p:ph type="body" idx="1"/>
          </p:nvPr>
        </p:nvSpPr>
        <p:spPr>
          <a:xfrm>
            <a:off x="1734000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White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milk and fresh snow, the color produced by the combination of all the colors of the visible spectrum.</a:t>
            </a:r>
            <a:endParaRPr/>
          </a:p>
        </p:txBody>
      </p:sp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also split your content</a:t>
            </a:r>
            <a:endParaRPr/>
          </a:p>
        </p:txBody>
      </p:sp>
      <p:sp>
        <p:nvSpPr>
          <p:cNvPr id="400" name="Google Shape;400;p18"/>
          <p:cNvSpPr txBox="1">
            <a:spLocks noGrp="1"/>
          </p:cNvSpPr>
          <p:nvPr>
            <p:ph type="body" idx="2"/>
          </p:nvPr>
        </p:nvSpPr>
        <p:spPr>
          <a:xfrm>
            <a:off x="4562088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Black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coal, ebony, and of outer space. It is the darkest color, the result of the absence of or complete absorption of light.</a:t>
            </a:r>
            <a:endParaRPr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In two or three columns</a:t>
            </a:r>
            <a:endParaRPr dirty="0"/>
          </a:p>
        </p:txBody>
      </p:sp>
      <p:sp>
        <p:nvSpPr>
          <p:cNvPr id="407" name="Google Shape;407;p19"/>
          <p:cNvSpPr txBox="1">
            <a:spLocks noGrp="1"/>
          </p:cNvSpPr>
          <p:nvPr>
            <p:ph type="body" idx="1"/>
          </p:nvPr>
        </p:nvSpPr>
        <p:spPr>
          <a:xfrm>
            <a:off x="1732700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Yellow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408" name="Google Shape;408;p19"/>
          <p:cNvSpPr txBox="1">
            <a:spLocks noGrp="1"/>
          </p:cNvSpPr>
          <p:nvPr>
            <p:ph type="body" idx="2"/>
          </p:nvPr>
        </p:nvSpPr>
        <p:spPr>
          <a:xfrm>
            <a:off x="4020972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Blue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409" name="Google Shape;409;p19"/>
          <p:cNvSpPr txBox="1">
            <a:spLocks noGrp="1"/>
          </p:cNvSpPr>
          <p:nvPr>
            <p:ph type="body" idx="3"/>
          </p:nvPr>
        </p:nvSpPr>
        <p:spPr>
          <a:xfrm>
            <a:off x="6309245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Red</a:t>
            </a:r>
            <a:endParaRPr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blood, and because of this it has historically been associated with sacrifice, danger and courage. 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1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0"/>
          <p:cNvSpPr txBox="1">
            <a:spLocks noGrp="1"/>
          </p:cNvSpPr>
          <p:nvPr>
            <p:ph type="title" idx="4294967295"/>
          </p:nvPr>
        </p:nvSpPr>
        <p:spPr>
          <a:xfrm>
            <a:off x="3933825" y="2583325"/>
            <a:ext cx="3753000" cy="64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A picture is worth a thousand words</a:t>
            </a:r>
            <a:endParaRPr sz="3000"/>
          </a:p>
        </p:txBody>
      </p:sp>
      <p:sp>
        <p:nvSpPr>
          <p:cNvPr id="416" name="Google Shape;416;p20"/>
          <p:cNvSpPr txBox="1">
            <a:spLocks noGrp="1"/>
          </p:cNvSpPr>
          <p:nvPr>
            <p:ph type="body" idx="4294967295"/>
          </p:nvPr>
        </p:nvSpPr>
        <p:spPr>
          <a:xfrm>
            <a:off x="3933825" y="3248025"/>
            <a:ext cx="3753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  <a:endParaRPr/>
          </a:p>
        </p:txBody>
      </p:sp>
      <p:pic>
        <p:nvPicPr>
          <p:cNvPr id="417" name="Google Shape;417;p20"/>
          <p:cNvPicPr preferRelativeResize="0"/>
          <p:nvPr/>
        </p:nvPicPr>
        <p:blipFill rotWithShape="1">
          <a:blip r:embed="rId3">
            <a:alphaModFix/>
          </a:blip>
          <a:srcRect t="13292"/>
          <a:stretch/>
        </p:blipFill>
        <p:spPr>
          <a:xfrm>
            <a:off x="-438150" y="1162050"/>
            <a:ext cx="4152900" cy="3601200"/>
          </a:xfrm>
          <a:prstGeom prst="hexagon">
            <a:avLst>
              <a:gd name="adj" fmla="val 28504"/>
              <a:gd name="vf" fmla="val 115470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18" name="Google Shape;418;p20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21"/>
          <p:cNvSpPr txBox="1">
            <a:spLocks noGrp="1"/>
          </p:cNvSpPr>
          <p:nvPr>
            <p:ph type="title" idx="4294967295"/>
          </p:nvPr>
        </p:nvSpPr>
        <p:spPr>
          <a:xfrm>
            <a:off x="400050" y="1543050"/>
            <a:ext cx="2695500" cy="323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/>
              <a:t>Want big impact?</a:t>
            </a:r>
            <a:endParaRPr sz="28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rgbClr val="0E293C"/>
                </a:solidFill>
              </a:rPr>
              <a:t>Use big image.</a:t>
            </a:r>
            <a:endParaRPr sz="2800" b="1">
              <a:solidFill>
                <a:srgbClr val="0E293C"/>
              </a:solidFill>
            </a:endParaRPr>
          </a:p>
        </p:txBody>
      </p:sp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25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2"/>
          <p:cNvSpPr/>
          <p:nvPr/>
        </p:nvSpPr>
        <p:spPr>
          <a:xfrm>
            <a:off x="3147686" y="2137250"/>
            <a:ext cx="2414700" cy="2091900"/>
          </a:xfrm>
          <a:prstGeom prst="hexagon">
            <a:avLst>
              <a:gd name="adj" fmla="val 29110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Gray</a:t>
            </a:r>
            <a:endParaRPr b="1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0" name="Google Shape;430;p22"/>
          <p:cNvSpPr txBox="1">
            <a:spLocks noGrp="1"/>
          </p:cNvSpPr>
          <p:nvPr>
            <p:ph type="title" idx="4294967295"/>
          </p:nvPr>
        </p:nvSpPr>
        <p:spPr>
          <a:xfrm>
            <a:off x="2027900" y="0"/>
            <a:ext cx="5983944" cy="107051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Service Lifetime</a:t>
            </a:r>
            <a:endParaRPr sz="4400" dirty="0"/>
          </a:p>
        </p:txBody>
      </p:sp>
      <p:sp>
        <p:nvSpPr>
          <p:cNvPr id="431" name="Google Shape;431;p22"/>
          <p:cNvSpPr/>
          <p:nvPr/>
        </p:nvSpPr>
        <p:spPr>
          <a:xfrm>
            <a:off x="502078" y="2100012"/>
            <a:ext cx="2414700" cy="2091900"/>
          </a:xfrm>
          <a:prstGeom prst="hexagon">
            <a:avLst>
              <a:gd name="adj" fmla="val 29110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Singleton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Same for the Entire Application</a:t>
            </a:r>
            <a:endParaRPr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2" name="Google Shape;432;p22"/>
          <p:cNvSpPr/>
          <p:nvPr/>
        </p:nvSpPr>
        <p:spPr>
          <a:xfrm>
            <a:off x="5019872" y="2137250"/>
            <a:ext cx="2414700" cy="2091900"/>
          </a:xfrm>
          <a:prstGeom prst="hexagon">
            <a:avLst>
              <a:gd name="adj" fmla="val 29110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Black</a:t>
            </a: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3" name="Google Shape;433;p22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3"/>
          <p:cNvSpPr txBox="1">
            <a:spLocks noGrp="1"/>
          </p:cNvSpPr>
          <p:nvPr>
            <p:ph type="title"/>
          </p:nvPr>
        </p:nvSpPr>
        <p:spPr>
          <a:xfrm>
            <a:off x="1732700" y="8212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tables to compare data</a:t>
            </a:r>
            <a:endParaRPr/>
          </a:p>
        </p:txBody>
      </p:sp>
      <p:graphicFrame>
        <p:nvGraphicFramePr>
          <p:cNvPr id="439" name="Google Shape;439;p23"/>
          <p:cNvGraphicFramePr/>
          <p:nvPr/>
        </p:nvGraphicFramePr>
        <p:xfrm>
          <a:off x="1852600" y="2397881"/>
          <a:ext cx="5305400" cy="1818400"/>
        </p:xfrm>
        <a:graphic>
          <a:graphicData uri="http://schemas.openxmlformats.org/drawingml/2006/table">
            <a:tbl>
              <a:tblPr>
                <a:noFill/>
                <a:tableStyleId>{88DFE250-91A0-4FD8-8325-5D218BEB6AF1}</a:tableStyleId>
              </a:tblPr>
              <a:tblGrid>
                <a:gridCol w="132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6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6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4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A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B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C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60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Yellow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20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7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0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Blue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30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15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60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C6DAEC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Orange</a:t>
                      </a:r>
                      <a:endParaRPr>
                        <a:solidFill>
                          <a:srgbClr val="C6DAEC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5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24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FFFFFF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16</a:t>
                      </a:r>
                      <a:endParaRPr sz="1800">
                        <a:solidFill>
                          <a:srgbClr val="FFFFFF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19BBD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19BBD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847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40" name="Google Shape;440;p23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4"/>
          <p:cNvSpPr/>
          <p:nvPr/>
        </p:nvSpPr>
        <p:spPr>
          <a:xfrm>
            <a:off x="875675" y="1285876"/>
            <a:ext cx="7451646" cy="3549800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24"/>
          <p:cNvSpPr txBox="1">
            <a:spLocks noGrp="1"/>
          </p:cNvSpPr>
          <p:nvPr>
            <p:ph type="title" idx="4294967295"/>
          </p:nvPr>
        </p:nvSpPr>
        <p:spPr>
          <a:xfrm>
            <a:off x="1504100" y="659275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Maps</a:t>
            </a:r>
            <a:endParaRPr sz="3000"/>
          </a:p>
        </p:txBody>
      </p:sp>
      <p:sp>
        <p:nvSpPr>
          <p:cNvPr id="447" name="Google Shape;447;p24"/>
          <p:cNvSpPr/>
          <p:nvPr/>
        </p:nvSpPr>
        <p:spPr>
          <a:xfrm>
            <a:off x="2168025" y="2115131"/>
            <a:ext cx="7020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our office</a:t>
            </a:r>
            <a:endParaRPr sz="8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48" name="Google Shape;448;p24"/>
          <p:cNvSpPr/>
          <p:nvPr/>
        </p:nvSpPr>
        <p:spPr>
          <a:xfrm>
            <a:off x="1504091" y="2317626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49" name="Google Shape;449;p24"/>
          <p:cNvSpPr/>
          <p:nvPr/>
        </p:nvSpPr>
        <p:spPr>
          <a:xfrm>
            <a:off x="2970941" y="3632076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50" name="Google Shape;450;p24"/>
          <p:cNvSpPr/>
          <p:nvPr/>
        </p:nvSpPr>
        <p:spPr>
          <a:xfrm>
            <a:off x="3923441" y="2043251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51" name="Google Shape;451;p24"/>
          <p:cNvSpPr/>
          <p:nvPr/>
        </p:nvSpPr>
        <p:spPr>
          <a:xfrm>
            <a:off x="4590191" y="3955926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52" name="Google Shape;452;p24"/>
          <p:cNvSpPr/>
          <p:nvPr/>
        </p:nvSpPr>
        <p:spPr>
          <a:xfrm>
            <a:off x="6533291" y="2489076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53" name="Google Shape;453;p24"/>
          <p:cNvSpPr/>
          <p:nvPr/>
        </p:nvSpPr>
        <p:spPr>
          <a:xfrm>
            <a:off x="7190516" y="4041651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E1C6"/>
              </a:solidFill>
            </a:endParaRPr>
          </a:p>
        </p:txBody>
      </p:sp>
      <p:sp>
        <p:nvSpPr>
          <p:cNvPr id="454" name="Google Shape;454;p24"/>
          <p:cNvSpPr/>
          <p:nvPr/>
        </p:nvSpPr>
        <p:spPr>
          <a:xfrm>
            <a:off x="623423" y="409575"/>
            <a:ext cx="463838" cy="463814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24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5"/>
          <p:cNvSpPr txBox="1">
            <a:spLocks noGrp="1"/>
          </p:cNvSpPr>
          <p:nvPr>
            <p:ph type="ctrTitle" idx="4294967295"/>
          </p:nvPr>
        </p:nvSpPr>
        <p:spPr>
          <a:xfrm>
            <a:off x="685800" y="-9"/>
            <a:ext cx="7772400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latin typeface="Muli"/>
                <a:ea typeface="Muli"/>
                <a:cs typeface="Muli"/>
                <a:sym typeface="Muli"/>
              </a:rPr>
              <a:t>89,526,124</a:t>
            </a:r>
            <a:endParaRPr sz="9600" b="1">
              <a:latin typeface="Muli"/>
              <a:ea typeface="Muli"/>
              <a:cs typeface="Muli"/>
              <a:sym typeface="Muli"/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Whoa! That’s a big number, aren’t you proud?</a:t>
            </a:r>
            <a:endParaRPr sz="9600" b="1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61" name="Google Shape;461;p2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01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6"/>
          <p:cNvSpPr txBox="1">
            <a:spLocks noGrp="1"/>
          </p:cNvSpPr>
          <p:nvPr>
            <p:ph type="ctrTitle" idx="4294967295"/>
          </p:nvPr>
        </p:nvSpPr>
        <p:spPr>
          <a:xfrm>
            <a:off x="685800" y="571800"/>
            <a:ext cx="77724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89,526,124$</a:t>
            </a:r>
            <a:endParaRPr sz="4800" b="1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67" name="Google Shape;467;p26"/>
          <p:cNvSpPr txBox="1">
            <a:spLocks noGrp="1"/>
          </p:cNvSpPr>
          <p:nvPr>
            <p:ph type="subTitle" idx="4294967295"/>
          </p:nvPr>
        </p:nvSpPr>
        <p:spPr>
          <a:xfrm>
            <a:off x="685800" y="1182709"/>
            <a:ext cx="77724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That’s a lot of money</a:t>
            </a:r>
            <a:endParaRPr/>
          </a:p>
        </p:txBody>
      </p:sp>
      <p:sp>
        <p:nvSpPr>
          <p:cNvPr id="468" name="Google Shape;468;p26"/>
          <p:cNvSpPr txBox="1">
            <a:spLocks noGrp="1"/>
          </p:cNvSpPr>
          <p:nvPr>
            <p:ph type="ctrTitle" idx="4294967295"/>
          </p:nvPr>
        </p:nvSpPr>
        <p:spPr>
          <a:xfrm>
            <a:off x="685800" y="3505500"/>
            <a:ext cx="77724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>
                <a:solidFill>
                  <a:srgbClr val="3292E1"/>
                </a:solidFill>
                <a:latin typeface="Muli"/>
                <a:ea typeface="Muli"/>
                <a:cs typeface="Muli"/>
                <a:sym typeface="Muli"/>
              </a:rPr>
              <a:t>100%</a:t>
            </a:r>
            <a:endParaRPr sz="4800" b="1">
              <a:solidFill>
                <a:srgbClr val="3292E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69" name="Google Shape;469;p26"/>
          <p:cNvSpPr txBox="1">
            <a:spLocks noGrp="1"/>
          </p:cNvSpPr>
          <p:nvPr>
            <p:ph type="subTitle" idx="4294967295"/>
          </p:nvPr>
        </p:nvSpPr>
        <p:spPr>
          <a:xfrm>
            <a:off x="685800" y="4116409"/>
            <a:ext cx="77724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Total success!</a:t>
            </a:r>
            <a:endParaRPr/>
          </a:p>
        </p:txBody>
      </p:sp>
      <p:sp>
        <p:nvSpPr>
          <p:cNvPr id="470" name="Google Shape;470;p26"/>
          <p:cNvSpPr txBox="1">
            <a:spLocks noGrp="1"/>
          </p:cNvSpPr>
          <p:nvPr>
            <p:ph type="ctrTitle" idx="4294967295"/>
          </p:nvPr>
        </p:nvSpPr>
        <p:spPr>
          <a:xfrm>
            <a:off x="685800" y="2038650"/>
            <a:ext cx="77724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b="1">
                <a:latin typeface="Muli"/>
                <a:ea typeface="Muli"/>
                <a:cs typeface="Muli"/>
                <a:sym typeface="Muli"/>
              </a:rPr>
              <a:t>185,244 users</a:t>
            </a:r>
            <a:endParaRPr sz="4800" b="1"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71" name="Google Shape;471;p26"/>
          <p:cNvSpPr txBox="1">
            <a:spLocks noGrp="1"/>
          </p:cNvSpPr>
          <p:nvPr>
            <p:ph type="subTitle" idx="4294967295"/>
          </p:nvPr>
        </p:nvSpPr>
        <p:spPr>
          <a:xfrm>
            <a:off x="685800" y="2649559"/>
            <a:ext cx="77724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And a lot of users</a:t>
            </a:r>
            <a:endParaRPr/>
          </a:p>
        </p:txBody>
      </p:sp>
      <p:sp>
        <p:nvSpPr>
          <p:cNvPr id="472" name="Google Shape;472;p2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7"/>
          <p:cNvSpPr txBox="1">
            <a:spLocks noGrp="1"/>
          </p:cNvSpPr>
          <p:nvPr>
            <p:ph type="title"/>
          </p:nvPr>
        </p:nvSpPr>
        <p:spPr>
          <a:xfrm>
            <a:off x="1732700" y="8212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process is easy</a:t>
            </a:r>
            <a:endParaRPr/>
          </a:p>
        </p:txBody>
      </p:sp>
      <p:sp>
        <p:nvSpPr>
          <p:cNvPr id="478" name="Google Shape;478;p27"/>
          <p:cNvSpPr/>
          <p:nvPr/>
        </p:nvSpPr>
        <p:spPr>
          <a:xfrm>
            <a:off x="1914525" y="2328350"/>
            <a:ext cx="1946100" cy="1325100"/>
          </a:xfrm>
          <a:prstGeom prst="homePlate">
            <a:avLst>
              <a:gd name="adj" fmla="val 30129"/>
            </a:avLst>
          </a:prstGeom>
          <a:noFill/>
          <a:ln w="114300" cap="flat" cmpd="sng">
            <a:solidFill>
              <a:srgbClr val="00E1C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first</a:t>
            </a:r>
            <a:endParaRPr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79" name="Google Shape;479;p27"/>
          <p:cNvSpPr/>
          <p:nvPr/>
        </p:nvSpPr>
        <p:spPr>
          <a:xfrm>
            <a:off x="3666197" y="2328350"/>
            <a:ext cx="1983600" cy="1325100"/>
          </a:xfrm>
          <a:prstGeom prst="chevron">
            <a:avLst>
              <a:gd name="adj" fmla="val 29853"/>
            </a:avLst>
          </a:prstGeom>
          <a:noFill/>
          <a:ln w="114300" cap="flat" cmpd="sng">
            <a:solidFill>
              <a:srgbClr val="19BBD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9BBD5"/>
                </a:solidFill>
                <a:latin typeface="Muli"/>
                <a:ea typeface="Muli"/>
                <a:cs typeface="Muli"/>
                <a:sym typeface="Muli"/>
              </a:rPr>
              <a:t>second</a:t>
            </a:r>
            <a:endParaRPr>
              <a:solidFill>
                <a:srgbClr val="19BBD5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80" name="Google Shape;480;p27"/>
          <p:cNvSpPr/>
          <p:nvPr/>
        </p:nvSpPr>
        <p:spPr>
          <a:xfrm>
            <a:off x="5455294" y="2328350"/>
            <a:ext cx="1983600" cy="1325100"/>
          </a:xfrm>
          <a:prstGeom prst="chevron">
            <a:avLst>
              <a:gd name="adj" fmla="val 29853"/>
            </a:avLst>
          </a:prstGeom>
          <a:noFill/>
          <a:ln w="114300" cap="flat" cmpd="sng">
            <a:solidFill>
              <a:srgbClr val="3292E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292E1"/>
                </a:solidFill>
                <a:latin typeface="Muli"/>
                <a:ea typeface="Muli"/>
                <a:cs typeface="Muli"/>
                <a:sym typeface="Muli"/>
              </a:rPr>
              <a:t>last</a:t>
            </a:r>
            <a:endParaRPr>
              <a:solidFill>
                <a:srgbClr val="3292E1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81" name="Google Shape;481;p2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8"/>
          <p:cNvSpPr txBox="1">
            <a:spLocks noGrp="1"/>
          </p:cNvSpPr>
          <p:nvPr>
            <p:ph type="title" idx="4294967295"/>
          </p:nvPr>
        </p:nvSpPr>
        <p:spPr>
          <a:xfrm>
            <a:off x="3105600" y="461529"/>
            <a:ext cx="29328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Our sales funnel</a:t>
            </a:r>
            <a:endParaRPr sz="2400"/>
          </a:p>
        </p:txBody>
      </p:sp>
      <p:sp>
        <p:nvSpPr>
          <p:cNvPr id="487" name="Google Shape;487;p28"/>
          <p:cNvSpPr/>
          <p:nvPr/>
        </p:nvSpPr>
        <p:spPr>
          <a:xfrm>
            <a:off x="4156983" y="3996566"/>
            <a:ext cx="848400" cy="625500"/>
          </a:xfrm>
          <a:prstGeom prst="ellipse">
            <a:avLst/>
          </a:pr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28"/>
          <p:cNvSpPr/>
          <p:nvPr/>
        </p:nvSpPr>
        <p:spPr>
          <a:xfrm>
            <a:off x="3561295" y="2554335"/>
            <a:ext cx="2032200" cy="550500"/>
          </a:xfrm>
          <a:prstGeom prst="ellipse">
            <a:avLst/>
          </a:prstGeom>
          <a:gradFill>
            <a:gsLst>
              <a:gs pos="0">
                <a:srgbClr val="1ED7BE">
                  <a:alpha val="9803"/>
                </a:srgbClr>
              </a:gs>
              <a:gs pos="80000">
                <a:srgbClr val="1BC5C5">
                  <a:alpha val="9803"/>
                </a:srgbClr>
              </a:gs>
              <a:gs pos="100000">
                <a:srgbClr val="1CD9BD">
                  <a:alpha val="9803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28"/>
          <p:cNvSpPr/>
          <p:nvPr/>
        </p:nvSpPr>
        <p:spPr>
          <a:xfrm>
            <a:off x="3180644" y="1938652"/>
            <a:ext cx="2776800" cy="598800"/>
          </a:xfrm>
          <a:prstGeom prst="ellipse">
            <a:avLst/>
          </a:pr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28"/>
          <p:cNvSpPr/>
          <p:nvPr/>
        </p:nvSpPr>
        <p:spPr>
          <a:xfrm>
            <a:off x="4055273" y="3638071"/>
            <a:ext cx="1048500" cy="403500"/>
          </a:xfrm>
          <a:prstGeom prst="ellipse">
            <a:avLst/>
          </a:pr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28"/>
          <p:cNvSpPr/>
          <p:nvPr/>
        </p:nvSpPr>
        <p:spPr>
          <a:xfrm rot="10800000">
            <a:off x="3904757" y="3561320"/>
            <a:ext cx="1334700" cy="491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533" y="25191"/>
                </a:moveTo>
                <a:lnTo>
                  <a:pt x="16113" y="25191"/>
                </a:lnTo>
                <a:lnTo>
                  <a:pt x="16468" y="24492"/>
                </a:lnTo>
                <a:cubicBezTo>
                  <a:pt x="24817" y="9903"/>
                  <a:pt x="41101" y="0"/>
                  <a:pt x="59823" y="0"/>
                </a:cubicBezTo>
                <a:cubicBezTo>
                  <a:pt x="78544" y="0"/>
                  <a:pt x="94829" y="9903"/>
                  <a:pt x="103178" y="24492"/>
                </a:cubicBezTo>
                <a:lnTo>
                  <a:pt x="103533" y="25191"/>
                </a:lnTo>
                <a:close/>
                <a:moveTo>
                  <a:pt x="0" y="120000"/>
                </a:moveTo>
                <a:lnTo>
                  <a:pt x="15886" y="25191"/>
                </a:lnTo>
                <a:lnTo>
                  <a:pt x="103500" y="25191"/>
                </a:lnTo>
                <a:lnTo>
                  <a:pt x="120000" y="119286"/>
                </a:lnTo>
                <a:lnTo>
                  <a:pt x="119385" y="119290"/>
                </a:lnTo>
                <a:lnTo>
                  <a:pt x="115298" y="112860"/>
                </a:lnTo>
                <a:cubicBezTo>
                  <a:pt x="103296" y="97691"/>
                  <a:pt x="82971" y="85119"/>
                  <a:pt x="59918" y="87052"/>
                </a:cubicBezTo>
                <a:cubicBezTo>
                  <a:pt x="36865" y="88984"/>
                  <a:pt x="16540" y="97691"/>
                  <a:pt x="4538" y="112860"/>
                </a:cubicBez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28"/>
          <p:cNvSpPr/>
          <p:nvPr/>
        </p:nvSpPr>
        <p:spPr>
          <a:xfrm>
            <a:off x="3859233" y="3124713"/>
            <a:ext cx="1446000" cy="523200"/>
          </a:xfrm>
          <a:prstGeom prst="ellipse">
            <a:avLst/>
          </a:pr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28"/>
          <p:cNvSpPr/>
          <p:nvPr/>
        </p:nvSpPr>
        <p:spPr>
          <a:xfrm rot="10800000">
            <a:off x="3654625" y="3008669"/>
            <a:ext cx="1837800" cy="639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533" y="25191"/>
                </a:moveTo>
                <a:lnTo>
                  <a:pt x="16113" y="25191"/>
                </a:lnTo>
                <a:lnTo>
                  <a:pt x="16468" y="24492"/>
                </a:lnTo>
                <a:cubicBezTo>
                  <a:pt x="24817" y="9903"/>
                  <a:pt x="41101" y="0"/>
                  <a:pt x="59823" y="0"/>
                </a:cubicBezTo>
                <a:cubicBezTo>
                  <a:pt x="78544" y="0"/>
                  <a:pt x="94829" y="9903"/>
                  <a:pt x="103178" y="24492"/>
                </a:cubicBezTo>
                <a:lnTo>
                  <a:pt x="103533" y="25191"/>
                </a:lnTo>
                <a:close/>
                <a:moveTo>
                  <a:pt x="0" y="120000"/>
                </a:moveTo>
                <a:lnTo>
                  <a:pt x="15886" y="25191"/>
                </a:lnTo>
                <a:lnTo>
                  <a:pt x="103500" y="25191"/>
                </a:lnTo>
                <a:lnTo>
                  <a:pt x="120000" y="119286"/>
                </a:lnTo>
                <a:lnTo>
                  <a:pt x="119385" y="119290"/>
                </a:lnTo>
                <a:lnTo>
                  <a:pt x="115298" y="112860"/>
                </a:lnTo>
                <a:cubicBezTo>
                  <a:pt x="103296" y="97691"/>
                  <a:pt x="64135" y="93695"/>
                  <a:pt x="60529" y="93738"/>
                </a:cubicBezTo>
                <a:cubicBezTo>
                  <a:pt x="45054" y="93837"/>
                  <a:pt x="41994" y="92997"/>
                  <a:pt x="31663" y="96697"/>
                </a:cubicBezTo>
                <a:cubicBezTo>
                  <a:pt x="21331" y="100396"/>
                  <a:pt x="13050" y="106171"/>
                  <a:pt x="0" y="120000"/>
                </a:cubicBez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28"/>
          <p:cNvSpPr/>
          <p:nvPr/>
        </p:nvSpPr>
        <p:spPr>
          <a:xfrm>
            <a:off x="3201585" y="1889037"/>
            <a:ext cx="2716800" cy="667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cubicBezTo>
                  <a:pt x="93137" y="0"/>
                  <a:pt x="120000" y="27671"/>
                  <a:pt x="120000" y="61804"/>
                </a:cubicBezTo>
                <a:cubicBezTo>
                  <a:pt x="120000" y="87405"/>
                  <a:pt x="104889" y="109370"/>
                  <a:pt x="83354" y="118752"/>
                </a:cubicBezTo>
                <a:lnTo>
                  <a:pt x="79454" y="120000"/>
                </a:lnTo>
                <a:lnTo>
                  <a:pt x="76579" y="118085"/>
                </a:lnTo>
                <a:cubicBezTo>
                  <a:pt x="71483" y="115441"/>
                  <a:pt x="65881" y="113979"/>
                  <a:pt x="59999" y="113979"/>
                </a:cubicBezTo>
                <a:cubicBezTo>
                  <a:pt x="54118" y="113979"/>
                  <a:pt x="48516" y="115441"/>
                  <a:pt x="43420" y="118085"/>
                </a:cubicBezTo>
                <a:lnTo>
                  <a:pt x="40545" y="120000"/>
                </a:lnTo>
                <a:lnTo>
                  <a:pt x="36645" y="118752"/>
                </a:lnTo>
                <a:cubicBezTo>
                  <a:pt x="15110" y="109370"/>
                  <a:pt x="0" y="87405"/>
                  <a:pt x="0" y="61804"/>
                </a:cubicBezTo>
                <a:cubicBezTo>
                  <a:pt x="0" y="27671"/>
                  <a:pt x="26862" y="0"/>
                  <a:pt x="60000" y="0"/>
                </a:cubicBezTo>
                <a:close/>
              </a:path>
            </a:pathLst>
          </a:custGeom>
          <a:gradFill>
            <a:gsLst>
              <a:gs pos="0">
                <a:srgbClr val="1ED7BE">
                  <a:alpha val="9803"/>
                </a:srgbClr>
              </a:gs>
              <a:gs pos="80000">
                <a:srgbClr val="1BC5C5">
                  <a:alpha val="9803"/>
                </a:srgbClr>
              </a:gs>
              <a:gs pos="100000">
                <a:srgbClr val="1CD9BD">
                  <a:alpha val="9803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28"/>
          <p:cNvSpPr/>
          <p:nvPr/>
        </p:nvSpPr>
        <p:spPr>
          <a:xfrm rot="10800000">
            <a:off x="2782868" y="1806585"/>
            <a:ext cx="3534600" cy="730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533" y="25191"/>
                </a:moveTo>
                <a:lnTo>
                  <a:pt x="16113" y="25191"/>
                </a:lnTo>
                <a:lnTo>
                  <a:pt x="16468" y="24492"/>
                </a:lnTo>
                <a:cubicBezTo>
                  <a:pt x="24817" y="9903"/>
                  <a:pt x="41101" y="0"/>
                  <a:pt x="59823" y="0"/>
                </a:cubicBezTo>
                <a:cubicBezTo>
                  <a:pt x="78544" y="0"/>
                  <a:pt x="94829" y="9903"/>
                  <a:pt x="103178" y="24492"/>
                </a:cubicBezTo>
                <a:lnTo>
                  <a:pt x="103533" y="25191"/>
                </a:lnTo>
                <a:close/>
                <a:moveTo>
                  <a:pt x="0" y="120000"/>
                </a:moveTo>
                <a:lnTo>
                  <a:pt x="15886" y="25191"/>
                </a:lnTo>
                <a:lnTo>
                  <a:pt x="103500" y="25191"/>
                </a:lnTo>
                <a:lnTo>
                  <a:pt x="120000" y="119286"/>
                </a:lnTo>
                <a:lnTo>
                  <a:pt x="119385" y="119290"/>
                </a:lnTo>
                <a:lnTo>
                  <a:pt x="115298" y="112860"/>
                </a:lnTo>
                <a:cubicBezTo>
                  <a:pt x="103296" y="97691"/>
                  <a:pt x="82971" y="78054"/>
                  <a:pt x="59918" y="79987"/>
                </a:cubicBezTo>
                <a:cubicBezTo>
                  <a:pt x="36865" y="81920"/>
                  <a:pt x="16540" y="97691"/>
                  <a:pt x="4538" y="112860"/>
                </a:cubicBez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28"/>
          <p:cNvSpPr/>
          <p:nvPr/>
        </p:nvSpPr>
        <p:spPr>
          <a:xfrm rot="10800000">
            <a:off x="3276488" y="2411864"/>
            <a:ext cx="2589000" cy="692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533" y="25191"/>
                </a:moveTo>
                <a:lnTo>
                  <a:pt x="16113" y="25191"/>
                </a:lnTo>
                <a:lnTo>
                  <a:pt x="16468" y="24492"/>
                </a:lnTo>
                <a:cubicBezTo>
                  <a:pt x="24817" y="9903"/>
                  <a:pt x="41101" y="0"/>
                  <a:pt x="59823" y="0"/>
                </a:cubicBezTo>
                <a:cubicBezTo>
                  <a:pt x="78544" y="0"/>
                  <a:pt x="94829" y="9903"/>
                  <a:pt x="103178" y="24492"/>
                </a:cubicBezTo>
                <a:lnTo>
                  <a:pt x="103533" y="25191"/>
                </a:lnTo>
                <a:close/>
                <a:moveTo>
                  <a:pt x="0" y="120000"/>
                </a:moveTo>
                <a:lnTo>
                  <a:pt x="15886" y="25191"/>
                </a:lnTo>
                <a:lnTo>
                  <a:pt x="103500" y="25191"/>
                </a:lnTo>
                <a:lnTo>
                  <a:pt x="120000" y="119286"/>
                </a:lnTo>
                <a:lnTo>
                  <a:pt x="119385" y="119290"/>
                </a:lnTo>
                <a:lnTo>
                  <a:pt x="115298" y="112860"/>
                </a:lnTo>
                <a:cubicBezTo>
                  <a:pt x="103296" y="97691"/>
                  <a:pt x="82511" y="86907"/>
                  <a:pt x="59458" y="88840"/>
                </a:cubicBezTo>
                <a:cubicBezTo>
                  <a:pt x="36405" y="90772"/>
                  <a:pt x="16540" y="97691"/>
                  <a:pt x="4538" y="112860"/>
                </a:cubicBez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28"/>
          <p:cNvSpPr/>
          <p:nvPr/>
        </p:nvSpPr>
        <p:spPr>
          <a:xfrm rot="10800000">
            <a:off x="4088990" y="3986748"/>
            <a:ext cx="989700" cy="67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533" y="25191"/>
                </a:moveTo>
                <a:lnTo>
                  <a:pt x="16113" y="25191"/>
                </a:lnTo>
                <a:lnTo>
                  <a:pt x="16468" y="24492"/>
                </a:lnTo>
                <a:cubicBezTo>
                  <a:pt x="24817" y="9903"/>
                  <a:pt x="41101" y="0"/>
                  <a:pt x="59823" y="0"/>
                </a:cubicBezTo>
                <a:cubicBezTo>
                  <a:pt x="78544" y="0"/>
                  <a:pt x="94829" y="9903"/>
                  <a:pt x="103178" y="24492"/>
                </a:cubicBezTo>
                <a:lnTo>
                  <a:pt x="103533" y="25191"/>
                </a:lnTo>
                <a:close/>
                <a:moveTo>
                  <a:pt x="0" y="120000"/>
                </a:moveTo>
                <a:lnTo>
                  <a:pt x="15886" y="25191"/>
                </a:lnTo>
                <a:lnTo>
                  <a:pt x="103500" y="25191"/>
                </a:lnTo>
                <a:lnTo>
                  <a:pt x="120000" y="119286"/>
                </a:lnTo>
                <a:lnTo>
                  <a:pt x="118167" y="117026"/>
                </a:lnTo>
                <a:lnTo>
                  <a:pt x="115298" y="112860"/>
                </a:lnTo>
                <a:cubicBezTo>
                  <a:pt x="104108" y="98257"/>
                  <a:pt x="61154" y="97749"/>
                  <a:pt x="58935" y="97745"/>
                </a:cubicBezTo>
                <a:cubicBezTo>
                  <a:pt x="56715" y="97741"/>
                  <a:pt x="16540" y="97691"/>
                  <a:pt x="4538" y="112860"/>
                </a:cubicBez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28"/>
          <p:cNvSpPr/>
          <p:nvPr/>
        </p:nvSpPr>
        <p:spPr>
          <a:xfrm>
            <a:off x="2695725" y="1301074"/>
            <a:ext cx="3709200" cy="674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cubicBezTo>
                  <a:pt x="93137" y="0"/>
                  <a:pt x="120000" y="27671"/>
                  <a:pt x="120000" y="61804"/>
                </a:cubicBezTo>
                <a:cubicBezTo>
                  <a:pt x="120000" y="87405"/>
                  <a:pt x="104889" y="109370"/>
                  <a:pt x="83354" y="118752"/>
                </a:cubicBezTo>
                <a:lnTo>
                  <a:pt x="79454" y="120000"/>
                </a:lnTo>
                <a:lnTo>
                  <a:pt x="76579" y="118085"/>
                </a:lnTo>
                <a:cubicBezTo>
                  <a:pt x="71483" y="115441"/>
                  <a:pt x="65881" y="113979"/>
                  <a:pt x="59999" y="113979"/>
                </a:cubicBezTo>
                <a:cubicBezTo>
                  <a:pt x="54118" y="113979"/>
                  <a:pt x="48516" y="115441"/>
                  <a:pt x="43420" y="118085"/>
                </a:cubicBezTo>
                <a:lnTo>
                  <a:pt x="40545" y="120000"/>
                </a:lnTo>
                <a:lnTo>
                  <a:pt x="36645" y="118752"/>
                </a:lnTo>
                <a:cubicBezTo>
                  <a:pt x="15110" y="109370"/>
                  <a:pt x="0" y="87405"/>
                  <a:pt x="0" y="61804"/>
                </a:cubicBezTo>
                <a:cubicBezTo>
                  <a:pt x="0" y="27671"/>
                  <a:pt x="26862" y="0"/>
                  <a:pt x="60000" y="0"/>
                </a:cubicBezTo>
                <a:close/>
              </a:path>
            </a:pathLst>
          </a:custGeom>
          <a:gradFill>
            <a:gsLst>
              <a:gs pos="0">
                <a:srgbClr val="1ED7BE">
                  <a:alpha val="74901"/>
                </a:srgbClr>
              </a:gs>
              <a:gs pos="75000">
                <a:srgbClr val="1BC5C5">
                  <a:alpha val="74901"/>
                </a:srgbClr>
              </a:gs>
              <a:gs pos="100000">
                <a:srgbClr val="1CD9BD">
                  <a:alpha val="7490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28"/>
          <p:cNvSpPr/>
          <p:nvPr/>
        </p:nvSpPr>
        <p:spPr>
          <a:xfrm>
            <a:off x="4350691" y="2135142"/>
            <a:ext cx="434400" cy="434400"/>
          </a:xfrm>
          <a:prstGeom prst="ellipse">
            <a:avLst/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0" name="Google Shape;500;p28"/>
          <p:cNvSpPr txBox="1"/>
          <p:nvPr/>
        </p:nvSpPr>
        <p:spPr>
          <a:xfrm>
            <a:off x="4337645" y="2226188"/>
            <a:ext cx="5025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 b="0" i="0" u="none" strike="noStrike" cap="none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20%</a:t>
            </a:r>
            <a:endParaRPr sz="1000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1" name="Google Shape;501;p28"/>
          <p:cNvSpPr/>
          <p:nvPr/>
        </p:nvSpPr>
        <p:spPr>
          <a:xfrm>
            <a:off x="4350691" y="2704400"/>
            <a:ext cx="434400" cy="434400"/>
          </a:xfrm>
          <a:prstGeom prst="ellipse">
            <a:avLst/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2" name="Google Shape;502;p28"/>
          <p:cNvSpPr txBox="1"/>
          <p:nvPr/>
        </p:nvSpPr>
        <p:spPr>
          <a:xfrm>
            <a:off x="4284559" y="2795437"/>
            <a:ext cx="6090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 b="0" i="0" u="none" strike="noStrike" cap="none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40%</a:t>
            </a:r>
            <a:endParaRPr sz="1000"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3" name="Google Shape;503;p28"/>
          <p:cNvSpPr/>
          <p:nvPr/>
        </p:nvSpPr>
        <p:spPr>
          <a:xfrm>
            <a:off x="4350691" y="3273659"/>
            <a:ext cx="434400" cy="434400"/>
          </a:xfrm>
          <a:prstGeom prst="ellipse">
            <a:avLst/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4" name="Google Shape;504;p28"/>
          <p:cNvSpPr txBox="1"/>
          <p:nvPr/>
        </p:nvSpPr>
        <p:spPr>
          <a:xfrm>
            <a:off x="4306473" y="3364715"/>
            <a:ext cx="5649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 b="0" i="0" u="none" strike="noStrike" cap="none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60%</a:t>
            </a:r>
            <a:endParaRPr sz="1000"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5" name="Google Shape;505;p28"/>
          <p:cNvSpPr/>
          <p:nvPr/>
        </p:nvSpPr>
        <p:spPr>
          <a:xfrm>
            <a:off x="4350691" y="4412177"/>
            <a:ext cx="434400" cy="434400"/>
          </a:xfrm>
          <a:prstGeom prst="ellipse">
            <a:avLst/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6" name="Google Shape;506;p28"/>
          <p:cNvSpPr txBox="1"/>
          <p:nvPr/>
        </p:nvSpPr>
        <p:spPr>
          <a:xfrm>
            <a:off x="4337645" y="4507514"/>
            <a:ext cx="5025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 b="0" i="0" u="none" strike="noStrike" cap="none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100%</a:t>
            </a:r>
            <a:endParaRPr sz="1000"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7" name="Google Shape;507;p28"/>
          <p:cNvSpPr/>
          <p:nvPr/>
        </p:nvSpPr>
        <p:spPr>
          <a:xfrm>
            <a:off x="4350691" y="3842918"/>
            <a:ext cx="434400" cy="434400"/>
          </a:xfrm>
          <a:prstGeom prst="ellipse">
            <a:avLst/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8" name="Google Shape;508;p28"/>
          <p:cNvSpPr txBox="1"/>
          <p:nvPr/>
        </p:nvSpPr>
        <p:spPr>
          <a:xfrm>
            <a:off x="4337596" y="3938244"/>
            <a:ext cx="502500" cy="2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" sz="1000" b="0" i="0" u="none" strike="noStrike" cap="none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80%</a:t>
            </a:r>
            <a:endParaRPr sz="1000"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09" name="Google Shape;509;p2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9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review some concepts</a:t>
            </a:r>
            <a:endParaRPr/>
          </a:p>
        </p:txBody>
      </p:sp>
      <p:sp>
        <p:nvSpPr>
          <p:cNvPr id="515" name="Google Shape;515;p29"/>
          <p:cNvSpPr txBox="1">
            <a:spLocks noGrp="1"/>
          </p:cNvSpPr>
          <p:nvPr>
            <p:ph type="body" idx="1"/>
          </p:nvPr>
        </p:nvSpPr>
        <p:spPr>
          <a:xfrm>
            <a:off x="1732700" y="2380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Yellow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color of gold, butter and ripe lemons. In the spectrum of visible light, yellow is found between green and orange.</a:t>
            </a:r>
            <a:endParaRPr sz="1000"/>
          </a:p>
        </p:txBody>
      </p:sp>
      <p:sp>
        <p:nvSpPr>
          <p:cNvPr id="516" name="Google Shape;516;p29"/>
          <p:cNvSpPr txBox="1">
            <a:spLocks noGrp="1"/>
          </p:cNvSpPr>
          <p:nvPr>
            <p:ph type="body" idx="2"/>
          </p:nvPr>
        </p:nvSpPr>
        <p:spPr>
          <a:xfrm>
            <a:off x="4020974" y="2380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Blue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colour of the clear sky and the deep sea. It is located between violet and green on the optical spectrum.</a:t>
            </a:r>
            <a:endParaRPr sz="1000"/>
          </a:p>
        </p:txBody>
      </p:sp>
      <p:sp>
        <p:nvSpPr>
          <p:cNvPr id="517" name="Google Shape;517;p29"/>
          <p:cNvSpPr txBox="1">
            <a:spLocks noGrp="1"/>
          </p:cNvSpPr>
          <p:nvPr>
            <p:ph type="body" idx="3"/>
          </p:nvPr>
        </p:nvSpPr>
        <p:spPr>
          <a:xfrm>
            <a:off x="6309248" y="2380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Red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color of blood, and because of this it has historically been associated with sacrifice, danger and courage. </a:t>
            </a: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18" name="Google Shape;518;p29"/>
          <p:cNvSpPr txBox="1">
            <a:spLocks noGrp="1"/>
          </p:cNvSpPr>
          <p:nvPr>
            <p:ph type="body" idx="1"/>
          </p:nvPr>
        </p:nvSpPr>
        <p:spPr>
          <a:xfrm>
            <a:off x="1732700" y="3523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Yellow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color of gold, butter and ripe lemons. In the spectrum of visible light, yellow is found between green and orange.</a:t>
            </a:r>
            <a:endParaRPr sz="1000"/>
          </a:p>
        </p:txBody>
      </p:sp>
      <p:sp>
        <p:nvSpPr>
          <p:cNvPr id="519" name="Google Shape;519;p29"/>
          <p:cNvSpPr txBox="1">
            <a:spLocks noGrp="1"/>
          </p:cNvSpPr>
          <p:nvPr>
            <p:ph type="body" idx="2"/>
          </p:nvPr>
        </p:nvSpPr>
        <p:spPr>
          <a:xfrm>
            <a:off x="4020974" y="3523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Blue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colour of the clear sky and the deep sea. It is located between violet and green on the optical spectrum.</a:t>
            </a:r>
            <a:endParaRPr sz="1000"/>
          </a:p>
        </p:txBody>
      </p:sp>
      <p:sp>
        <p:nvSpPr>
          <p:cNvPr id="520" name="Google Shape;520;p29"/>
          <p:cNvSpPr txBox="1">
            <a:spLocks noGrp="1"/>
          </p:cNvSpPr>
          <p:nvPr>
            <p:ph type="body" idx="3"/>
          </p:nvPr>
        </p:nvSpPr>
        <p:spPr>
          <a:xfrm>
            <a:off x="6309248" y="3523900"/>
            <a:ext cx="2176800" cy="11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 b="1"/>
              <a:t>Red</a:t>
            </a:r>
            <a:endParaRPr sz="1000" b="1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/>
              <a:t>Is the color of blood, and because of this it has historically been associated with sacrifice, danger and courage. </a:t>
            </a:r>
            <a:endParaRPr sz="100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21" name="Google Shape;521;p2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"/>
              <a:t>You can copy&amp;paste graphs from </a:t>
            </a:r>
            <a:r>
              <a:rPr lang="en" u="sng">
                <a:hlinkClick r:id="rId3"/>
              </a:rPr>
              <a:t>Google Sheets</a:t>
            </a:r>
            <a:endParaRPr/>
          </a:p>
        </p:txBody>
      </p:sp>
      <p:pic>
        <p:nvPicPr>
          <p:cNvPr id="527" name="Google Shape;52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3625" y="443775"/>
            <a:ext cx="4476750" cy="3713025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30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31"/>
          <p:cNvSpPr/>
          <p:nvPr/>
        </p:nvSpPr>
        <p:spPr>
          <a:xfrm>
            <a:off x="5375410" y="489800"/>
            <a:ext cx="2075120" cy="4163909"/>
          </a:xfrm>
          <a:custGeom>
            <a:avLst/>
            <a:gdLst/>
            <a:ahLst/>
            <a:cxnLst/>
            <a:rect l="l" t="t" r="r" b="b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184769"/>
          </a:solidFill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31"/>
          <p:cNvSpPr txBox="1">
            <a:spLocks noGrp="1"/>
          </p:cNvSpPr>
          <p:nvPr>
            <p:ph type="body" idx="4294967295"/>
          </p:nvPr>
        </p:nvSpPr>
        <p:spPr>
          <a:xfrm>
            <a:off x="457200" y="1476375"/>
            <a:ext cx="4101900" cy="271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19BBD5"/>
                </a:solidFill>
              </a:rPr>
              <a:t>Android project</a:t>
            </a:r>
            <a:endParaRPr b="1">
              <a:solidFill>
                <a:srgbClr val="19BBD5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sp>
        <p:nvSpPr>
          <p:cNvPr id="535" name="Google Shape;535;p31"/>
          <p:cNvSpPr/>
          <p:nvPr/>
        </p:nvSpPr>
        <p:spPr>
          <a:xfrm>
            <a:off x="5468725" y="839000"/>
            <a:ext cx="1888500" cy="3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sz="100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36" name="Google Shape;536;p31"/>
          <p:cNvSpPr/>
          <p:nvPr/>
        </p:nvSpPr>
        <p:spPr>
          <a:xfrm>
            <a:off x="764399" y="480277"/>
            <a:ext cx="204520" cy="354335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3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2"/>
          <p:cNvSpPr/>
          <p:nvPr/>
        </p:nvSpPr>
        <p:spPr>
          <a:xfrm>
            <a:off x="5534021" y="623036"/>
            <a:ext cx="1863608" cy="3921828"/>
          </a:xfrm>
          <a:custGeom>
            <a:avLst/>
            <a:gdLst/>
            <a:ahLst/>
            <a:cxnLst/>
            <a:rect l="l" t="t" r="r" b="b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184769"/>
          </a:solidFill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32"/>
          <p:cNvSpPr/>
          <p:nvPr/>
        </p:nvSpPr>
        <p:spPr>
          <a:xfrm>
            <a:off x="5665750" y="1188850"/>
            <a:ext cx="1589700" cy="28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sz="100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44" name="Google Shape;544;p32"/>
          <p:cNvSpPr txBox="1">
            <a:spLocks noGrp="1"/>
          </p:cNvSpPr>
          <p:nvPr>
            <p:ph type="body" idx="4294967295"/>
          </p:nvPr>
        </p:nvSpPr>
        <p:spPr>
          <a:xfrm>
            <a:off x="457200" y="1476375"/>
            <a:ext cx="4101900" cy="271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19BBD5"/>
                </a:solidFill>
              </a:rPr>
              <a:t>iPhone project</a:t>
            </a:r>
            <a:endParaRPr b="1">
              <a:solidFill>
                <a:srgbClr val="19BBD5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sp>
        <p:nvSpPr>
          <p:cNvPr id="545" name="Google Shape;545;p32"/>
          <p:cNvSpPr/>
          <p:nvPr/>
        </p:nvSpPr>
        <p:spPr>
          <a:xfrm>
            <a:off x="764399" y="480277"/>
            <a:ext cx="204520" cy="354335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32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3"/>
          <p:cNvSpPr/>
          <p:nvPr/>
        </p:nvSpPr>
        <p:spPr>
          <a:xfrm>
            <a:off x="4787702" y="535613"/>
            <a:ext cx="2879504" cy="4072345"/>
          </a:xfrm>
          <a:custGeom>
            <a:avLst/>
            <a:gdLst/>
            <a:ahLst/>
            <a:cxnLst/>
            <a:rect l="l" t="t" r="r" b="b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184769"/>
          </a:solidFill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33"/>
          <p:cNvSpPr/>
          <p:nvPr/>
        </p:nvSpPr>
        <p:spPr>
          <a:xfrm>
            <a:off x="4986400" y="910325"/>
            <a:ext cx="2493300" cy="33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sz="100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53" name="Google Shape;553;p33"/>
          <p:cNvSpPr txBox="1">
            <a:spLocks noGrp="1"/>
          </p:cNvSpPr>
          <p:nvPr>
            <p:ph type="body" idx="4294967295"/>
          </p:nvPr>
        </p:nvSpPr>
        <p:spPr>
          <a:xfrm>
            <a:off x="457200" y="1476375"/>
            <a:ext cx="4101900" cy="271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19BBD5"/>
                </a:solidFill>
              </a:rPr>
              <a:t>Tablet project</a:t>
            </a:r>
            <a:endParaRPr b="1">
              <a:solidFill>
                <a:srgbClr val="19BBD5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sp>
        <p:nvSpPr>
          <p:cNvPr id="554" name="Google Shape;554;p33"/>
          <p:cNvSpPr/>
          <p:nvPr/>
        </p:nvSpPr>
        <p:spPr>
          <a:xfrm>
            <a:off x="728630" y="480277"/>
            <a:ext cx="276059" cy="354335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33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4"/>
          <p:cNvSpPr/>
          <p:nvPr/>
        </p:nvSpPr>
        <p:spPr>
          <a:xfrm>
            <a:off x="3619500" y="358925"/>
            <a:ext cx="4927316" cy="3835972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184769"/>
          </a:solidFill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34"/>
          <p:cNvSpPr/>
          <p:nvPr/>
        </p:nvSpPr>
        <p:spPr>
          <a:xfrm>
            <a:off x="3825689" y="562629"/>
            <a:ext cx="4515000" cy="28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sz="100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62" name="Google Shape;562;p34"/>
          <p:cNvSpPr txBox="1">
            <a:spLocks noGrp="1"/>
          </p:cNvSpPr>
          <p:nvPr>
            <p:ph type="body" idx="4294967295"/>
          </p:nvPr>
        </p:nvSpPr>
        <p:spPr>
          <a:xfrm>
            <a:off x="457200" y="1476375"/>
            <a:ext cx="2838300" cy="271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19BBD5"/>
                </a:solidFill>
              </a:rPr>
              <a:t>Desktop project</a:t>
            </a:r>
            <a:endParaRPr b="1">
              <a:solidFill>
                <a:srgbClr val="19BBD5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Show and explain your web, app or software projects using these gadget templates.</a:t>
            </a:r>
            <a:endParaRPr sz="1800"/>
          </a:p>
        </p:txBody>
      </p:sp>
      <p:grpSp>
        <p:nvGrpSpPr>
          <p:cNvPr id="563" name="Google Shape;563;p34"/>
          <p:cNvGrpSpPr/>
          <p:nvPr/>
        </p:nvGrpSpPr>
        <p:grpSpPr>
          <a:xfrm>
            <a:off x="707161" y="503826"/>
            <a:ext cx="318996" cy="307211"/>
            <a:chOff x="2583325" y="2972875"/>
            <a:chExt cx="462850" cy="445750"/>
          </a:xfrm>
        </p:grpSpPr>
        <p:sp>
          <p:nvSpPr>
            <p:cNvPr id="564" name="Google Shape;564;p34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4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6" name="Google Shape;566;p34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5"/>
          <p:cNvSpPr/>
          <p:nvPr/>
        </p:nvSpPr>
        <p:spPr>
          <a:xfrm rot="-5400000">
            <a:off x="1053600" y="533300"/>
            <a:ext cx="1855800" cy="21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2" name="Google Shape;572;p35"/>
          <p:cNvSpPr txBox="1">
            <a:spLocks noGrp="1"/>
          </p:cNvSpPr>
          <p:nvPr>
            <p:ph type="ctrTitle" idx="4294967295"/>
          </p:nvPr>
        </p:nvSpPr>
        <p:spPr>
          <a:xfrm>
            <a:off x="3152775" y="1354750"/>
            <a:ext cx="4562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/>
              <a:t>Thanks!</a:t>
            </a:r>
            <a:endParaRPr sz="8000"/>
          </a:p>
        </p:txBody>
      </p:sp>
      <p:sp>
        <p:nvSpPr>
          <p:cNvPr id="573" name="Google Shape;573;p35"/>
          <p:cNvSpPr txBox="1">
            <a:spLocks noGrp="1"/>
          </p:cNvSpPr>
          <p:nvPr>
            <p:ph type="body" idx="4294967295"/>
          </p:nvPr>
        </p:nvSpPr>
        <p:spPr>
          <a:xfrm>
            <a:off x="3286468" y="2400250"/>
            <a:ext cx="4562100" cy="246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/>
              <a:t>Any questions?</a:t>
            </a:r>
            <a:endParaRPr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me at:</a:t>
            </a:r>
            <a:endParaRPr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@username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user@mail.me</a:t>
            </a:r>
            <a:endParaRPr/>
          </a:p>
        </p:txBody>
      </p:sp>
      <p:sp>
        <p:nvSpPr>
          <p:cNvPr id="574" name="Google Shape;574;p35"/>
          <p:cNvSpPr/>
          <p:nvPr/>
        </p:nvSpPr>
        <p:spPr>
          <a:xfrm>
            <a:off x="1591719" y="1212580"/>
            <a:ext cx="779561" cy="77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3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>
            <a:spLocks noGrp="1"/>
          </p:cNvSpPr>
          <p:nvPr>
            <p:ph type="title"/>
          </p:nvPr>
        </p:nvSpPr>
        <p:spPr>
          <a:xfrm>
            <a:off x="1812449" y="773374"/>
            <a:ext cx="662406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DEPENDENCY INJECTION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531233-7CCA-42E0-87C4-F6E09DD51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3" y="4453945"/>
            <a:ext cx="602621" cy="602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7C4366-1C95-473C-99FB-ABB1A8C5A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687" y="4453945"/>
            <a:ext cx="602621" cy="602621"/>
          </a:xfrm>
          <a:prstGeom prst="rect">
            <a:avLst/>
          </a:prstGeom>
        </p:spPr>
      </p:pic>
      <p:sp>
        <p:nvSpPr>
          <p:cNvPr id="10" name="Google Shape;381;p17">
            <a:extLst>
              <a:ext uri="{FF2B5EF4-FFF2-40B4-BE49-F238E27FC236}">
                <a16:creationId xmlns:a16="http://schemas.microsoft.com/office/drawing/2014/main" id="{41FC7291-7726-4163-884F-AD933DE94496}"/>
              </a:ext>
            </a:extLst>
          </p:cNvPr>
          <p:cNvSpPr txBox="1">
            <a:spLocks/>
          </p:cNvSpPr>
          <p:nvPr/>
        </p:nvSpPr>
        <p:spPr>
          <a:xfrm>
            <a:off x="1533201" y="1508426"/>
            <a:ext cx="7163611" cy="320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DI is an </a:t>
            </a:r>
            <a:r>
              <a:rPr lang="en-US" sz="2000" dirty="0">
                <a:solidFill>
                  <a:srgbClr val="FFC000"/>
                </a:solidFill>
              </a:rPr>
              <a:t>integral part</a:t>
            </a:r>
            <a:r>
              <a:rPr lang="en-US" sz="2000" dirty="0"/>
              <a:t> of ASP.NET Core (.NET 5)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Dependency injection is a form of IoC (Inversion of Control)</a:t>
            </a:r>
          </a:p>
          <a:p>
            <a:pPr marL="342900" indent="-342900">
              <a:buClr>
                <a:schemeClr val="accent4"/>
              </a:buClr>
              <a:buSzPts val="1100"/>
            </a:pPr>
            <a:r>
              <a:rPr lang="en-US" sz="2000" dirty="0"/>
              <a:t>Dependency Injection is the </a:t>
            </a:r>
            <a:r>
              <a:rPr lang="en-US" sz="2000" dirty="0">
                <a:solidFill>
                  <a:srgbClr val="FFC000"/>
                </a:solidFill>
              </a:rPr>
              <a:t>fifth</a:t>
            </a:r>
            <a:r>
              <a:rPr lang="en-US" sz="2000" dirty="0"/>
              <a:t> principle of S.O.L.I.D </a:t>
            </a:r>
          </a:p>
        </p:txBody>
      </p:sp>
    </p:spTree>
    <p:extLst>
      <p:ext uri="{BB962C8B-B14F-4D97-AF65-F5344CB8AC3E}">
        <p14:creationId xmlns:p14="http://schemas.microsoft.com/office/powerpoint/2010/main" val="109254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36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581" name="Google Shape;581;p36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Special thanks to all the people who made and released these awesome resources for free: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6DAEC"/>
              </a:buClr>
              <a:buSzPts val="1400"/>
              <a:buChar char="◇"/>
            </a:pPr>
            <a:r>
              <a:rPr lang="en"/>
              <a:t>Presentation template by </a:t>
            </a:r>
            <a:r>
              <a:rPr lang="en" u="sng">
                <a:hlinkClick r:id="rId3"/>
              </a:rPr>
              <a:t>SlidesCarnival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Char char="◇"/>
            </a:pPr>
            <a:r>
              <a:rPr lang="en"/>
              <a:t>Photographs by </a:t>
            </a:r>
            <a:r>
              <a:rPr lang="en" u="sng">
                <a:hlinkClick r:id="rId4"/>
              </a:rPr>
              <a:t>Unsplash</a:t>
            </a:r>
            <a:endParaRPr/>
          </a:p>
        </p:txBody>
      </p:sp>
      <p:sp>
        <p:nvSpPr>
          <p:cNvPr id="582" name="Google Shape;582;p3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37"/>
          <p:cNvSpPr txBox="1">
            <a:spLocks noGrp="1"/>
          </p:cNvSpPr>
          <p:nvPr>
            <p:ph type="title" idx="4294967295"/>
          </p:nvPr>
        </p:nvSpPr>
        <p:spPr>
          <a:xfrm>
            <a:off x="1732700" y="706900"/>
            <a:ext cx="62589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9BBD5"/>
                </a:solidFill>
              </a:rPr>
              <a:t>Presentation design</a:t>
            </a:r>
            <a:endParaRPr>
              <a:solidFill>
                <a:srgbClr val="19BBD5"/>
              </a:solidFill>
            </a:endParaRPr>
          </a:p>
        </p:txBody>
      </p:sp>
      <p:sp>
        <p:nvSpPr>
          <p:cNvPr id="588" name="Google Shape;588;p37"/>
          <p:cNvSpPr txBox="1">
            <a:spLocks noGrp="1"/>
          </p:cNvSpPr>
          <p:nvPr>
            <p:ph type="body" idx="4294967295"/>
          </p:nvPr>
        </p:nvSpPr>
        <p:spPr>
          <a:xfrm>
            <a:off x="1732700" y="1285875"/>
            <a:ext cx="6954000" cy="25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This presentation uses the following typographies and colors: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Titles: Nixie One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◇"/>
            </a:pPr>
            <a:r>
              <a:rPr lang="en"/>
              <a:t>Body copy: Muli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 can download the fonts on this page: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00E1C6"/>
                </a:solidFill>
                <a:hlinkClick r:id="rId3"/>
              </a:rPr>
              <a:t>https://www.fontsquirrel.com/fonts/nixie-one</a:t>
            </a:r>
            <a:endParaRPr>
              <a:solidFill>
                <a:srgbClr val="00E1C6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00E1C6"/>
                </a:solidFill>
                <a:hlinkClick r:id="rId4"/>
              </a:rPr>
              <a:t>https://www.fontsquirrel.com/fonts/muli</a:t>
            </a:r>
            <a:endParaRPr>
              <a:solidFill>
                <a:srgbClr val="00E1C6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6DAEC"/>
                </a:solidFill>
              </a:rPr>
              <a:t>Aquamarina </a:t>
            </a:r>
            <a:r>
              <a:rPr lang="en" b="1">
                <a:solidFill>
                  <a:srgbClr val="00E1C6"/>
                </a:solidFill>
              </a:rPr>
              <a:t>#00e1c6</a:t>
            </a:r>
            <a:r>
              <a:rPr lang="en">
                <a:solidFill>
                  <a:srgbClr val="C6DAEC"/>
                </a:solidFill>
              </a:rPr>
              <a:t>  /  Turquoise </a:t>
            </a:r>
            <a:r>
              <a:rPr lang="en" b="1">
                <a:solidFill>
                  <a:srgbClr val="19BBD5"/>
                </a:solidFill>
              </a:rPr>
              <a:t>#19bbd5</a:t>
            </a:r>
            <a:r>
              <a:rPr lang="en">
                <a:solidFill>
                  <a:srgbClr val="C6DAEC"/>
                </a:solidFill>
              </a:rPr>
              <a:t>  /  Skyblue </a:t>
            </a:r>
            <a:r>
              <a:rPr lang="en" b="1">
                <a:solidFill>
                  <a:srgbClr val="2C9DDE"/>
                </a:solidFill>
              </a:rPr>
              <a:t>#2c9dde</a:t>
            </a:r>
            <a:r>
              <a:rPr lang="en">
                <a:solidFill>
                  <a:srgbClr val="C6DAEC"/>
                </a:solidFill>
              </a:rPr>
              <a:t>  /  </a:t>
            </a:r>
            <a:endParaRPr>
              <a:solidFill>
                <a:srgbClr val="C6DAEC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6DAEC"/>
                </a:solidFill>
              </a:rPr>
              <a:t>Light gray </a:t>
            </a:r>
            <a:r>
              <a:rPr lang="en" b="1">
                <a:solidFill>
                  <a:srgbClr val="C6DAEC"/>
                </a:solidFill>
              </a:rPr>
              <a:t>#c6daec</a:t>
            </a:r>
            <a:r>
              <a:rPr lang="en">
                <a:solidFill>
                  <a:srgbClr val="C6DAEC"/>
                </a:solidFill>
              </a:rPr>
              <a:t>  /  Dark blue  </a:t>
            </a:r>
            <a:r>
              <a:rPr lang="en" b="1">
                <a:solidFill>
                  <a:srgbClr val="0E293C"/>
                </a:solidFill>
                <a:highlight>
                  <a:srgbClr val="C6DAEC"/>
                </a:highlight>
              </a:rPr>
              <a:t>#0e293c</a:t>
            </a:r>
            <a:endParaRPr>
              <a:solidFill>
                <a:srgbClr val="0E293C"/>
              </a:solidFill>
              <a:highlight>
                <a:srgbClr val="C6DAEC"/>
              </a:highlight>
            </a:endParaRPr>
          </a:p>
        </p:txBody>
      </p:sp>
      <p:sp>
        <p:nvSpPr>
          <p:cNvPr id="589" name="Google Shape;589;p37"/>
          <p:cNvSpPr txBox="1"/>
          <p:nvPr/>
        </p:nvSpPr>
        <p:spPr>
          <a:xfrm>
            <a:off x="1732700" y="4247850"/>
            <a:ext cx="60399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19BBD5"/>
                </a:solidFill>
                <a:latin typeface="Muli"/>
                <a:ea typeface="Muli"/>
                <a:cs typeface="Muli"/>
                <a:sym typeface="Muli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  <a:endParaRPr sz="1000">
              <a:solidFill>
                <a:srgbClr val="19BBD5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19BBD5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BBD5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90" name="Google Shape;590;p3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3E2"/>
            </a:gs>
            <a:gs pos="100000">
              <a:srgbClr val="00E2C7"/>
            </a:gs>
          </a:gsLst>
          <a:lin ang="6982063" scaled="0"/>
        </a:gradFill>
        <a:effectLst/>
      </p:bgPr>
    </p:bg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5" name="Google Shape;595;p38"/>
          <p:cNvGrpSpPr/>
          <p:nvPr/>
        </p:nvGrpSpPr>
        <p:grpSpPr>
          <a:xfrm>
            <a:off x="954301" y="809074"/>
            <a:ext cx="286156" cy="361899"/>
            <a:chOff x="584925" y="238125"/>
            <a:chExt cx="415200" cy="525100"/>
          </a:xfrm>
        </p:grpSpPr>
        <p:sp>
          <p:nvSpPr>
            <p:cNvPr id="596" name="Google Shape;596;p38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8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8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8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8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8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2" name="Google Shape;602;p38"/>
          <p:cNvGrpSpPr/>
          <p:nvPr/>
        </p:nvGrpSpPr>
        <p:grpSpPr>
          <a:xfrm>
            <a:off x="1408760" y="861660"/>
            <a:ext cx="306367" cy="255038"/>
            <a:chOff x="1244325" y="314425"/>
            <a:chExt cx="444525" cy="370050"/>
          </a:xfrm>
        </p:grpSpPr>
        <p:sp>
          <p:nvSpPr>
            <p:cNvPr id="603" name="Google Shape;603;p38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8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5" name="Google Shape;605;p38"/>
          <p:cNvGrpSpPr/>
          <p:nvPr/>
        </p:nvGrpSpPr>
        <p:grpSpPr>
          <a:xfrm>
            <a:off x="1880069" y="860402"/>
            <a:ext cx="292910" cy="257554"/>
            <a:chOff x="1928175" y="312600"/>
            <a:chExt cx="425000" cy="373700"/>
          </a:xfrm>
        </p:grpSpPr>
        <p:sp>
          <p:nvSpPr>
            <p:cNvPr id="606" name="Google Shape;606;p38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l" t="t" r="r" b="b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8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l" t="t" r="r" b="b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8" name="Google Shape;608;p38"/>
          <p:cNvSpPr/>
          <p:nvPr/>
        </p:nvSpPr>
        <p:spPr>
          <a:xfrm>
            <a:off x="2371223" y="851156"/>
            <a:ext cx="239876" cy="276059"/>
          </a:xfrm>
          <a:custGeom>
            <a:avLst/>
            <a:gdLst/>
            <a:ahLst/>
            <a:cxnLst/>
            <a:rect l="l" t="t" r="r" b="b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38"/>
          <p:cNvSpPr/>
          <p:nvPr/>
        </p:nvSpPr>
        <p:spPr>
          <a:xfrm>
            <a:off x="2852216" y="852001"/>
            <a:ext cx="207070" cy="27437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0" name="Google Shape;610;p38"/>
          <p:cNvGrpSpPr/>
          <p:nvPr/>
        </p:nvGrpSpPr>
        <p:grpSpPr>
          <a:xfrm>
            <a:off x="3251905" y="846945"/>
            <a:ext cx="336674" cy="284485"/>
            <a:chOff x="3918650" y="293075"/>
            <a:chExt cx="488500" cy="412775"/>
          </a:xfrm>
        </p:grpSpPr>
        <p:sp>
          <p:nvSpPr>
            <p:cNvPr id="611" name="Google Shape;611;p38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8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8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4" name="Google Shape;614;p38"/>
          <p:cNvGrpSpPr/>
          <p:nvPr/>
        </p:nvGrpSpPr>
        <p:grpSpPr>
          <a:xfrm>
            <a:off x="3746354" y="825477"/>
            <a:ext cx="276921" cy="327404"/>
            <a:chOff x="4636075" y="261925"/>
            <a:chExt cx="401800" cy="475050"/>
          </a:xfrm>
        </p:grpSpPr>
        <p:sp>
          <p:nvSpPr>
            <p:cNvPr id="615" name="Google Shape;615;p38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8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8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8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9" name="Google Shape;619;p38"/>
          <p:cNvSpPr/>
          <p:nvPr/>
        </p:nvSpPr>
        <p:spPr>
          <a:xfrm>
            <a:off x="4190862" y="850726"/>
            <a:ext cx="317308" cy="276921"/>
          </a:xfrm>
          <a:custGeom>
            <a:avLst/>
            <a:gdLst/>
            <a:ahLst/>
            <a:cxnLst/>
            <a:rect l="l" t="t" r="r" b="b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0" name="Google Shape;620;p38"/>
          <p:cNvGrpSpPr/>
          <p:nvPr/>
        </p:nvGrpSpPr>
        <p:grpSpPr>
          <a:xfrm>
            <a:off x="4675085" y="852838"/>
            <a:ext cx="277748" cy="272268"/>
            <a:chOff x="5983625" y="301625"/>
            <a:chExt cx="403000" cy="395050"/>
          </a:xfrm>
        </p:grpSpPr>
        <p:sp>
          <p:nvSpPr>
            <p:cNvPr id="621" name="Google Shape;621;p38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l" t="t" r="r" b="b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8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l" t="t" r="r" b="b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38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8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8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8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38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38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8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8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38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38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l" t="t" r="r" b="b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38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l" t="t" r="r" b="b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38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8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38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38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8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8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8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641;p38"/>
          <p:cNvGrpSpPr/>
          <p:nvPr/>
        </p:nvGrpSpPr>
        <p:grpSpPr>
          <a:xfrm>
            <a:off x="5141760" y="850719"/>
            <a:ext cx="273543" cy="273130"/>
            <a:chOff x="6660750" y="298550"/>
            <a:chExt cx="396900" cy="396300"/>
          </a:xfrm>
        </p:grpSpPr>
        <p:sp>
          <p:nvSpPr>
            <p:cNvPr id="642" name="Google Shape;642;p38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l" t="t" r="r" b="b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8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l" t="t" r="r" b="b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4" name="Google Shape;644;p38"/>
          <p:cNvGrpSpPr/>
          <p:nvPr/>
        </p:nvGrpSpPr>
        <p:grpSpPr>
          <a:xfrm>
            <a:off x="954301" y="1280797"/>
            <a:ext cx="286156" cy="346340"/>
            <a:chOff x="584925" y="922575"/>
            <a:chExt cx="415200" cy="502525"/>
          </a:xfrm>
        </p:grpSpPr>
        <p:sp>
          <p:nvSpPr>
            <p:cNvPr id="645" name="Google Shape;645;p38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38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8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8" name="Google Shape;648;p38"/>
          <p:cNvGrpSpPr/>
          <p:nvPr/>
        </p:nvGrpSpPr>
        <p:grpSpPr>
          <a:xfrm>
            <a:off x="1410448" y="1272802"/>
            <a:ext cx="303007" cy="361072"/>
            <a:chOff x="1246775" y="910975"/>
            <a:chExt cx="439650" cy="523900"/>
          </a:xfrm>
        </p:grpSpPr>
        <p:sp>
          <p:nvSpPr>
            <p:cNvPr id="649" name="Google Shape;649;p38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8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l" t="t" r="r" b="b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8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l" t="t" r="r" b="b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2" name="Google Shape;652;p38"/>
          <p:cNvGrpSpPr/>
          <p:nvPr/>
        </p:nvGrpSpPr>
        <p:grpSpPr>
          <a:xfrm>
            <a:off x="1878811" y="1330867"/>
            <a:ext cx="295426" cy="245769"/>
            <a:chOff x="1926350" y="995225"/>
            <a:chExt cx="428650" cy="356600"/>
          </a:xfrm>
        </p:grpSpPr>
        <p:sp>
          <p:nvSpPr>
            <p:cNvPr id="653" name="Google Shape;653;p38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8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8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8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7" name="Google Shape;657;p38"/>
          <p:cNvSpPr/>
          <p:nvPr/>
        </p:nvSpPr>
        <p:spPr>
          <a:xfrm>
            <a:off x="2346808" y="1310265"/>
            <a:ext cx="288706" cy="287017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658;p38"/>
          <p:cNvSpPr/>
          <p:nvPr/>
        </p:nvSpPr>
        <p:spPr>
          <a:xfrm>
            <a:off x="2811827" y="1324583"/>
            <a:ext cx="287844" cy="258398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9" name="Google Shape;659;p38"/>
          <p:cNvSpPr/>
          <p:nvPr/>
        </p:nvSpPr>
        <p:spPr>
          <a:xfrm>
            <a:off x="3280620" y="1326685"/>
            <a:ext cx="279436" cy="254177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0" name="Google Shape;660;p38"/>
          <p:cNvSpPr/>
          <p:nvPr/>
        </p:nvSpPr>
        <p:spPr>
          <a:xfrm>
            <a:off x="3754462" y="1329201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1" name="Google Shape;661;p38"/>
          <p:cNvGrpSpPr/>
          <p:nvPr/>
        </p:nvGrpSpPr>
        <p:grpSpPr>
          <a:xfrm>
            <a:off x="4205464" y="1312362"/>
            <a:ext cx="287844" cy="288258"/>
            <a:chOff x="5302225" y="968375"/>
            <a:chExt cx="417650" cy="418250"/>
          </a:xfrm>
        </p:grpSpPr>
        <p:sp>
          <p:nvSpPr>
            <p:cNvPr id="662" name="Google Shape;662;p38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l" t="t" r="r" b="b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8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l" t="t" r="r" b="b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4" name="Google Shape;664;p38"/>
          <p:cNvGrpSpPr/>
          <p:nvPr/>
        </p:nvGrpSpPr>
        <p:grpSpPr>
          <a:xfrm>
            <a:off x="4635525" y="1279953"/>
            <a:ext cx="356868" cy="347598"/>
            <a:chOff x="5926225" y="921350"/>
            <a:chExt cx="517800" cy="504350"/>
          </a:xfrm>
        </p:grpSpPr>
        <p:sp>
          <p:nvSpPr>
            <p:cNvPr id="665" name="Google Shape;665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7" name="Google Shape;667;p38"/>
          <p:cNvGrpSpPr/>
          <p:nvPr/>
        </p:nvGrpSpPr>
        <p:grpSpPr>
          <a:xfrm>
            <a:off x="5111883" y="1286689"/>
            <a:ext cx="333297" cy="334141"/>
            <a:chOff x="6617400" y="931125"/>
            <a:chExt cx="483600" cy="484825"/>
          </a:xfrm>
        </p:grpSpPr>
        <p:sp>
          <p:nvSpPr>
            <p:cNvPr id="668" name="Google Shape;668;p38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l" t="t" r="r" b="b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38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l" t="t" r="r" b="b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0" name="Google Shape;670;p38"/>
          <p:cNvGrpSpPr/>
          <p:nvPr/>
        </p:nvGrpSpPr>
        <p:grpSpPr>
          <a:xfrm>
            <a:off x="936623" y="1805536"/>
            <a:ext cx="321512" cy="225575"/>
            <a:chOff x="559275" y="1683950"/>
            <a:chExt cx="466500" cy="327300"/>
          </a:xfrm>
        </p:grpSpPr>
        <p:sp>
          <p:nvSpPr>
            <p:cNvPr id="671" name="Google Shape;671;p38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l" t="t" r="r" b="b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8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l" t="t" r="r" b="b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3" name="Google Shape;673;p38"/>
          <p:cNvGrpSpPr/>
          <p:nvPr/>
        </p:nvGrpSpPr>
        <p:grpSpPr>
          <a:xfrm>
            <a:off x="1401196" y="1760945"/>
            <a:ext cx="321512" cy="314775"/>
            <a:chOff x="1233350" y="1619250"/>
            <a:chExt cx="466500" cy="456725"/>
          </a:xfrm>
        </p:grpSpPr>
        <p:sp>
          <p:nvSpPr>
            <p:cNvPr id="674" name="Google Shape;674;p38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l" t="t" r="r" b="b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8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8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8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l" t="t" r="r" b="b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8" name="Google Shape;678;p38"/>
          <p:cNvGrpSpPr/>
          <p:nvPr/>
        </p:nvGrpSpPr>
        <p:grpSpPr>
          <a:xfrm>
            <a:off x="1875865" y="1767665"/>
            <a:ext cx="301318" cy="301318"/>
            <a:chOff x="1922075" y="1629000"/>
            <a:chExt cx="437200" cy="437200"/>
          </a:xfrm>
        </p:grpSpPr>
        <p:sp>
          <p:nvSpPr>
            <p:cNvPr id="679" name="Google Shape;679;p38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8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681;p38"/>
          <p:cNvGrpSpPr/>
          <p:nvPr/>
        </p:nvGrpSpPr>
        <p:grpSpPr>
          <a:xfrm>
            <a:off x="2339180" y="1766407"/>
            <a:ext cx="303834" cy="303834"/>
            <a:chOff x="2594325" y="1627175"/>
            <a:chExt cx="440850" cy="440850"/>
          </a:xfrm>
        </p:grpSpPr>
        <p:sp>
          <p:nvSpPr>
            <p:cNvPr id="682" name="Google Shape;682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5" name="Google Shape;685;p38"/>
          <p:cNvSpPr/>
          <p:nvPr/>
        </p:nvSpPr>
        <p:spPr>
          <a:xfrm>
            <a:off x="2817289" y="1779918"/>
            <a:ext cx="276921" cy="276903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6" name="Google Shape;686;p38"/>
          <p:cNvGrpSpPr/>
          <p:nvPr/>
        </p:nvGrpSpPr>
        <p:grpSpPr>
          <a:xfrm>
            <a:off x="3296944" y="1743681"/>
            <a:ext cx="246596" cy="349287"/>
            <a:chOff x="3984000" y="1594200"/>
            <a:chExt cx="357800" cy="506800"/>
          </a:xfrm>
        </p:grpSpPr>
        <p:sp>
          <p:nvSpPr>
            <p:cNvPr id="687" name="Google Shape;687;p38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l" t="t" r="r" b="b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38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l" t="t" r="r" b="b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9" name="Google Shape;689;p38"/>
          <p:cNvGrpSpPr/>
          <p:nvPr/>
        </p:nvGrpSpPr>
        <p:grpSpPr>
          <a:xfrm>
            <a:off x="3722370" y="1818580"/>
            <a:ext cx="324889" cy="199489"/>
            <a:chOff x="4601275" y="1702875"/>
            <a:chExt cx="471400" cy="289450"/>
          </a:xfrm>
        </p:grpSpPr>
        <p:sp>
          <p:nvSpPr>
            <p:cNvPr id="690" name="Google Shape;690;p38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8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38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l" t="t" r="r" b="b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8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8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l" t="t" r="r" b="b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5" name="Google Shape;695;p38"/>
          <p:cNvGrpSpPr/>
          <p:nvPr/>
        </p:nvGrpSpPr>
        <p:grpSpPr>
          <a:xfrm>
            <a:off x="4202518" y="1769767"/>
            <a:ext cx="293737" cy="297114"/>
            <a:chOff x="5297950" y="1632050"/>
            <a:chExt cx="426200" cy="431100"/>
          </a:xfrm>
        </p:grpSpPr>
        <p:sp>
          <p:nvSpPr>
            <p:cNvPr id="696" name="Google Shape;696;p38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l" t="t" r="r" b="b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8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l" t="t" r="r" b="b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" name="Google Shape;698;p38"/>
          <p:cNvGrpSpPr/>
          <p:nvPr/>
        </p:nvGrpSpPr>
        <p:grpSpPr>
          <a:xfrm>
            <a:off x="4666246" y="1760945"/>
            <a:ext cx="295426" cy="314775"/>
            <a:chOff x="5970800" y="1619250"/>
            <a:chExt cx="428650" cy="456725"/>
          </a:xfrm>
        </p:grpSpPr>
        <p:sp>
          <p:nvSpPr>
            <p:cNvPr id="699" name="Google Shape;699;p38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8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8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8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4" name="Google Shape;704;p38"/>
          <p:cNvGrpSpPr/>
          <p:nvPr/>
        </p:nvGrpSpPr>
        <p:grpSpPr>
          <a:xfrm>
            <a:off x="5117362" y="1757155"/>
            <a:ext cx="331178" cy="302145"/>
            <a:chOff x="6625350" y="1613750"/>
            <a:chExt cx="480525" cy="438400"/>
          </a:xfrm>
        </p:grpSpPr>
        <p:sp>
          <p:nvSpPr>
            <p:cNvPr id="705" name="Google Shape;705;p38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8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8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8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8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0" name="Google Shape;710;p38"/>
          <p:cNvGrpSpPr/>
          <p:nvPr/>
        </p:nvGrpSpPr>
        <p:grpSpPr>
          <a:xfrm>
            <a:off x="972393" y="2248658"/>
            <a:ext cx="249973" cy="268495"/>
            <a:chOff x="611175" y="2326900"/>
            <a:chExt cx="362700" cy="389575"/>
          </a:xfrm>
        </p:grpSpPr>
        <p:sp>
          <p:nvSpPr>
            <p:cNvPr id="711" name="Google Shape;711;p38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8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8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8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5" name="Google Shape;715;p38"/>
          <p:cNvSpPr/>
          <p:nvPr/>
        </p:nvSpPr>
        <p:spPr>
          <a:xfrm>
            <a:off x="1430260" y="2251226"/>
            <a:ext cx="263447" cy="263447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38"/>
          <p:cNvSpPr/>
          <p:nvPr/>
        </p:nvSpPr>
        <p:spPr>
          <a:xfrm>
            <a:off x="1894849" y="2251226"/>
            <a:ext cx="263447" cy="263447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7" name="Google Shape;717;p38"/>
          <p:cNvSpPr/>
          <p:nvPr/>
        </p:nvSpPr>
        <p:spPr>
          <a:xfrm>
            <a:off x="2359438" y="2251226"/>
            <a:ext cx="263447" cy="263447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8" name="Google Shape;718;p38"/>
          <p:cNvGrpSpPr/>
          <p:nvPr/>
        </p:nvGrpSpPr>
        <p:grpSpPr>
          <a:xfrm>
            <a:off x="2885388" y="2205738"/>
            <a:ext cx="140562" cy="350975"/>
            <a:chOff x="3386850" y="2264625"/>
            <a:chExt cx="203950" cy="509250"/>
          </a:xfrm>
        </p:grpSpPr>
        <p:sp>
          <p:nvSpPr>
            <p:cNvPr id="719" name="Google Shape;719;p38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l" t="t" r="r" b="b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8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l" t="t" r="r" b="b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1" name="Google Shape;721;p38"/>
          <p:cNvGrpSpPr/>
          <p:nvPr/>
        </p:nvGrpSpPr>
        <p:grpSpPr>
          <a:xfrm>
            <a:off x="3827163" y="2250346"/>
            <a:ext cx="115303" cy="261758"/>
            <a:chOff x="4753325" y="2329350"/>
            <a:chExt cx="167300" cy="379800"/>
          </a:xfrm>
        </p:grpSpPr>
        <p:sp>
          <p:nvSpPr>
            <p:cNvPr id="722" name="Google Shape;722;p38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l" t="t" r="r" b="b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8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l" t="t" r="r" b="b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4" name="Google Shape;724;p38"/>
          <p:cNvGrpSpPr/>
          <p:nvPr/>
        </p:nvGrpSpPr>
        <p:grpSpPr>
          <a:xfrm>
            <a:off x="3360471" y="2207409"/>
            <a:ext cx="119542" cy="347615"/>
            <a:chOff x="4076175" y="2267050"/>
            <a:chExt cx="173450" cy="504375"/>
          </a:xfrm>
        </p:grpSpPr>
        <p:sp>
          <p:nvSpPr>
            <p:cNvPr id="725" name="Google Shape;725;p38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l" t="t" r="r" b="b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8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l" t="t" r="r" b="b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7" name="Google Shape;727;p38"/>
          <p:cNvSpPr/>
          <p:nvPr/>
        </p:nvSpPr>
        <p:spPr>
          <a:xfrm>
            <a:off x="4217793" y="2244075"/>
            <a:ext cx="263447" cy="277748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8" name="Google Shape;728;p38"/>
          <p:cNvGrpSpPr/>
          <p:nvPr/>
        </p:nvGrpSpPr>
        <p:grpSpPr>
          <a:xfrm>
            <a:off x="4669193" y="2249071"/>
            <a:ext cx="289533" cy="267651"/>
            <a:chOff x="5975075" y="2327500"/>
            <a:chExt cx="420100" cy="388350"/>
          </a:xfrm>
        </p:grpSpPr>
        <p:sp>
          <p:nvSpPr>
            <p:cNvPr id="729" name="Google Shape;729;p38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8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1" name="Google Shape;731;p38"/>
          <p:cNvGrpSpPr/>
          <p:nvPr/>
        </p:nvGrpSpPr>
        <p:grpSpPr>
          <a:xfrm>
            <a:off x="5189728" y="2241076"/>
            <a:ext cx="177607" cy="289533"/>
            <a:chOff x="6730350" y="2315900"/>
            <a:chExt cx="257700" cy="420100"/>
          </a:xfrm>
        </p:grpSpPr>
        <p:sp>
          <p:nvSpPr>
            <p:cNvPr id="732" name="Google Shape;732;p38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8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38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38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38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7" name="Google Shape;737;p38"/>
          <p:cNvGrpSpPr/>
          <p:nvPr/>
        </p:nvGrpSpPr>
        <p:grpSpPr>
          <a:xfrm>
            <a:off x="1052340" y="2683353"/>
            <a:ext cx="90078" cy="328249"/>
            <a:chOff x="727175" y="2957625"/>
            <a:chExt cx="130700" cy="476275"/>
          </a:xfrm>
        </p:grpSpPr>
        <p:sp>
          <p:nvSpPr>
            <p:cNvPr id="738" name="Google Shape;738;p38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l" t="t" r="r" b="b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8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l" t="t" r="r" b="b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0" name="Google Shape;740;p38"/>
          <p:cNvSpPr/>
          <p:nvPr/>
        </p:nvSpPr>
        <p:spPr>
          <a:xfrm>
            <a:off x="1888542" y="2670377"/>
            <a:ext cx="276059" cy="354335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p38"/>
          <p:cNvSpPr/>
          <p:nvPr/>
        </p:nvSpPr>
        <p:spPr>
          <a:xfrm>
            <a:off x="1459724" y="2670377"/>
            <a:ext cx="204520" cy="354335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2" name="Google Shape;742;p38"/>
          <p:cNvGrpSpPr/>
          <p:nvPr/>
        </p:nvGrpSpPr>
        <p:grpSpPr>
          <a:xfrm>
            <a:off x="2331599" y="2693864"/>
            <a:ext cx="318996" cy="307211"/>
            <a:chOff x="2583325" y="2972875"/>
            <a:chExt cx="462850" cy="445750"/>
          </a:xfrm>
        </p:grpSpPr>
        <p:sp>
          <p:nvSpPr>
            <p:cNvPr id="743" name="Google Shape;743;p38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8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5" name="Google Shape;745;p38"/>
          <p:cNvGrpSpPr/>
          <p:nvPr/>
        </p:nvGrpSpPr>
        <p:grpSpPr>
          <a:xfrm>
            <a:off x="2785230" y="2739747"/>
            <a:ext cx="340878" cy="215461"/>
            <a:chOff x="3241525" y="3039450"/>
            <a:chExt cx="494600" cy="312625"/>
          </a:xfrm>
        </p:grpSpPr>
        <p:sp>
          <p:nvSpPr>
            <p:cNvPr id="746" name="Google Shape;746;p38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l" t="t" r="r" b="b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8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l" t="t" r="r" b="b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8" name="Google Shape;748;p38"/>
          <p:cNvSpPr/>
          <p:nvPr/>
        </p:nvSpPr>
        <p:spPr>
          <a:xfrm>
            <a:off x="3738472" y="2701099"/>
            <a:ext cx="292910" cy="292893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9" name="Google Shape;749;p38"/>
          <p:cNvGrpSpPr/>
          <p:nvPr/>
        </p:nvGrpSpPr>
        <p:grpSpPr>
          <a:xfrm>
            <a:off x="4173055" y="2717021"/>
            <a:ext cx="352664" cy="260914"/>
            <a:chOff x="5255200" y="3006475"/>
            <a:chExt cx="511700" cy="378575"/>
          </a:xfrm>
        </p:grpSpPr>
        <p:sp>
          <p:nvSpPr>
            <p:cNvPr id="750" name="Google Shape;750;p38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" name="Google Shape;752;p38"/>
          <p:cNvGrpSpPr/>
          <p:nvPr/>
        </p:nvGrpSpPr>
        <p:grpSpPr>
          <a:xfrm>
            <a:off x="3277577" y="2701875"/>
            <a:ext cx="285329" cy="291204"/>
            <a:chOff x="3955900" y="2984500"/>
            <a:chExt cx="414000" cy="422525"/>
          </a:xfrm>
        </p:grpSpPr>
        <p:sp>
          <p:nvSpPr>
            <p:cNvPr id="753" name="Google Shape;753;p38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38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38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6" name="Google Shape;756;p38"/>
          <p:cNvSpPr/>
          <p:nvPr/>
        </p:nvSpPr>
        <p:spPr>
          <a:xfrm>
            <a:off x="939583" y="3186725"/>
            <a:ext cx="318979" cy="250817"/>
          </a:xfrm>
          <a:custGeom>
            <a:avLst/>
            <a:gdLst/>
            <a:ahLst/>
            <a:cxnLst/>
            <a:rect l="l" t="t" r="r" b="b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38"/>
          <p:cNvSpPr/>
          <p:nvPr/>
        </p:nvSpPr>
        <p:spPr>
          <a:xfrm>
            <a:off x="4703007" y="2687625"/>
            <a:ext cx="222198" cy="319840"/>
          </a:xfrm>
          <a:custGeom>
            <a:avLst/>
            <a:gdLst/>
            <a:ahLst/>
            <a:cxnLst/>
            <a:rect l="l" t="t" r="r" b="b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8" name="Google Shape;758;p38"/>
          <p:cNvGrpSpPr/>
          <p:nvPr/>
        </p:nvGrpSpPr>
        <p:grpSpPr>
          <a:xfrm>
            <a:off x="5169535" y="2697654"/>
            <a:ext cx="217994" cy="309744"/>
            <a:chOff x="6701050" y="2978375"/>
            <a:chExt cx="316300" cy="449425"/>
          </a:xfrm>
        </p:grpSpPr>
        <p:sp>
          <p:nvSpPr>
            <p:cNvPr id="759" name="Google Shape;759;p38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l" t="t" r="r" b="b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38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l" t="t" r="r" b="b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1" name="Google Shape;761;p38"/>
          <p:cNvGrpSpPr/>
          <p:nvPr/>
        </p:nvGrpSpPr>
        <p:grpSpPr>
          <a:xfrm>
            <a:off x="1406658" y="3207679"/>
            <a:ext cx="310588" cy="208741"/>
            <a:chOff x="1241275" y="3718400"/>
            <a:chExt cx="450650" cy="302875"/>
          </a:xfrm>
        </p:grpSpPr>
        <p:sp>
          <p:nvSpPr>
            <p:cNvPr id="762" name="Google Shape;762;p38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l" t="t" r="r" b="b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38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l" t="t" r="r" b="b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38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l" t="t" r="r" b="b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38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l" t="t" r="r" b="b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6" name="Google Shape;766;p38"/>
          <p:cNvGrpSpPr/>
          <p:nvPr/>
        </p:nvGrpSpPr>
        <p:grpSpPr>
          <a:xfrm>
            <a:off x="1875452" y="3191690"/>
            <a:ext cx="302145" cy="241134"/>
            <a:chOff x="1921475" y="3695200"/>
            <a:chExt cx="438400" cy="349875"/>
          </a:xfrm>
        </p:grpSpPr>
        <p:sp>
          <p:nvSpPr>
            <p:cNvPr id="767" name="Google Shape;767;p38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l" t="t" r="r" b="b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38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l" t="t" r="r" b="b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38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l" t="t" r="r" b="b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0" name="Google Shape;770;p38"/>
          <p:cNvGrpSpPr/>
          <p:nvPr/>
        </p:nvGrpSpPr>
        <p:grpSpPr>
          <a:xfrm>
            <a:off x="2342970" y="3187899"/>
            <a:ext cx="296253" cy="248302"/>
            <a:chOff x="2599825" y="3689700"/>
            <a:chExt cx="429850" cy="360275"/>
          </a:xfrm>
        </p:grpSpPr>
        <p:sp>
          <p:nvSpPr>
            <p:cNvPr id="771" name="Google Shape;771;p38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l" t="t" r="r" b="b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38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l" t="t" r="r" b="b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" name="Google Shape;773;p38"/>
          <p:cNvGrpSpPr/>
          <p:nvPr/>
        </p:nvGrpSpPr>
        <p:grpSpPr>
          <a:xfrm>
            <a:off x="2821844" y="3162227"/>
            <a:ext cx="267651" cy="279436"/>
            <a:chOff x="3294650" y="3652450"/>
            <a:chExt cx="388350" cy="405450"/>
          </a:xfrm>
        </p:grpSpPr>
        <p:sp>
          <p:nvSpPr>
            <p:cNvPr id="774" name="Google Shape;774;p38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38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38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7" name="Google Shape;777;p38"/>
          <p:cNvGrpSpPr/>
          <p:nvPr/>
        </p:nvGrpSpPr>
        <p:grpSpPr>
          <a:xfrm>
            <a:off x="3264121" y="3197583"/>
            <a:ext cx="312242" cy="228935"/>
            <a:chOff x="3936375" y="3703750"/>
            <a:chExt cx="453050" cy="332175"/>
          </a:xfrm>
        </p:grpSpPr>
        <p:sp>
          <p:nvSpPr>
            <p:cNvPr id="778" name="Google Shape;778;p38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8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8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8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l" t="t" r="r" b="b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8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l" t="t" r="r" b="b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3" name="Google Shape;783;p38"/>
          <p:cNvGrpSpPr/>
          <p:nvPr/>
        </p:nvGrpSpPr>
        <p:grpSpPr>
          <a:xfrm>
            <a:off x="3728693" y="3197583"/>
            <a:ext cx="312242" cy="228935"/>
            <a:chOff x="4610450" y="3703750"/>
            <a:chExt cx="453050" cy="332175"/>
          </a:xfrm>
        </p:grpSpPr>
        <p:sp>
          <p:nvSpPr>
            <p:cNvPr id="784" name="Google Shape;784;p38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8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6" name="Google Shape;786;p38"/>
          <p:cNvGrpSpPr/>
          <p:nvPr/>
        </p:nvGrpSpPr>
        <p:grpSpPr>
          <a:xfrm>
            <a:off x="4204207" y="3174443"/>
            <a:ext cx="290360" cy="275215"/>
            <a:chOff x="5300400" y="3670175"/>
            <a:chExt cx="421300" cy="399325"/>
          </a:xfrm>
        </p:grpSpPr>
        <p:sp>
          <p:nvSpPr>
            <p:cNvPr id="787" name="Google Shape;787;p38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8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8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8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2" name="Google Shape;792;p38"/>
          <p:cNvSpPr/>
          <p:nvPr/>
        </p:nvSpPr>
        <p:spPr>
          <a:xfrm>
            <a:off x="4652505" y="3150541"/>
            <a:ext cx="323200" cy="323183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3" name="Google Shape;793;p38"/>
          <p:cNvGrpSpPr/>
          <p:nvPr/>
        </p:nvGrpSpPr>
        <p:grpSpPr>
          <a:xfrm>
            <a:off x="5137556" y="3171066"/>
            <a:ext cx="281952" cy="281969"/>
            <a:chOff x="6654650" y="3665275"/>
            <a:chExt cx="409100" cy="409125"/>
          </a:xfrm>
        </p:grpSpPr>
        <p:sp>
          <p:nvSpPr>
            <p:cNvPr id="794" name="Google Shape;794;p38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8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6" name="Google Shape;796;p38"/>
          <p:cNvGrpSpPr/>
          <p:nvPr/>
        </p:nvGrpSpPr>
        <p:grpSpPr>
          <a:xfrm>
            <a:off x="944618" y="3623853"/>
            <a:ext cx="305522" cy="305540"/>
            <a:chOff x="570875" y="4322250"/>
            <a:chExt cx="443300" cy="443325"/>
          </a:xfrm>
        </p:grpSpPr>
        <p:sp>
          <p:nvSpPr>
            <p:cNvPr id="797" name="Google Shape;797;p38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8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8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8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1" name="Google Shape;801;p38"/>
          <p:cNvSpPr/>
          <p:nvPr/>
        </p:nvSpPr>
        <p:spPr>
          <a:xfrm>
            <a:off x="1396591" y="3683293"/>
            <a:ext cx="330782" cy="186859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2" name="Google Shape;802;p38"/>
          <p:cNvGrpSpPr/>
          <p:nvPr/>
        </p:nvGrpSpPr>
        <p:grpSpPr>
          <a:xfrm>
            <a:off x="1915425" y="3601144"/>
            <a:ext cx="222198" cy="350958"/>
            <a:chOff x="1979475" y="4289300"/>
            <a:chExt cx="322400" cy="509225"/>
          </a:xfrm>
        </p:grpSpPr>
        <p:sp>
          <p:nvSpPr>
            <p:cNvPr id="803" name="Google Shape;803;p38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l" t="t" r="r" b="b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8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l" t="t" r="r" b="b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8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l" t="t" r="r" b="b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" name="Google Shape;806;p38"/>
          <p:cNvGrpSpPr/>
          <p:nvPr/>
        </p:nvGrpSpPr>
        <p:grpSpPr>
          <a:xfrm>
            <a:off x="2360218" y="3605761"/>
            <a:ext cx="262172" cy="341723"/>
            <a:chOff x="2624850" y="4296000"/>
            <a:chExt cx="380400" cy="495825"/>
          </a:xfrm>
        </p:grpSpPr>
        <p:sp>
          <p:nvSpPr>
            <p:cNvPr id="807" name="Google Shape;807;p38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8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8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" name="Google Shape;810;p38"/>
          <p:cNvSpPr/>
          <p:nvPr/>
        </p:nvSpPr>
        <p:spPr>
          <a:xfrm>
            <a:off x="3280207" y="3636581"/>
            <a:ext cx="280263" cy="280280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38"/>
          <p:cNvSpPr/>
          <p:nvPr/>
        </p:nvSpPr>
        <p:spPr>
          <a:xfrm>
            <a:off x="2815618" y="3654259"/>
            <a:ext cx="280263" cy="244924"/>
          </a:xfrm>
          <a:custGeom>
            <a:avLst/>
            <a:gdLst/>
            <a:ahLst/>
            <a:cxnLst/>
            <a:rect l="l" t="t" r="r" b="b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2" name="Google Shape;812;p38"/>
          <p:cNvSpPr/>
          <p:nvPr/>
        </p:nvSpPr>
        <p:spPr>
          <a:xfrm>
            <a:off x="3743521" y="3635323"/>
            <a:ext cx="282813" cy="282796"/>
          </a:xfrm>
          <a:custGeom>
            <a:avLst/>
            <a:gdLst/>
            <a:ahLst/>
            <a:cxnLst/>
            <a:rect l="l" t="t" r="r" b="b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3" name="Google Shape;813;p38"/>
          <p:cNvGrpSpPr/>
          <p:nvPr/>
        </p:nvGrpSpPr>
        <p:grpSpPr>
          <a:xfrm>
            <a:off x="4187373" y="3639429"/>
            <a:ext cx="324027" cy="274388"/>
            <a:chOff x="5275975" y="4344850"/>
            <a:chExt cx="470150" cy="398125"/>
          </a:xfrm>
        </p:grpSpPr>
        <p:sp>
          <p:nvSpPr>
            <p:cNvPr id="814" name="Google Shape;814;p38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8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8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7" name="Google Shape;817;p38"/>
          <p:cNvSpPr/>
          <p:nvPr/>
        </p:nvSpPr>
        <p:spPr>
          <a:xfrm>
            <a:off x="4668495" y="3631119"/>
            <a:ext cx="291221" cy="291204"/>
          </a:xfrm>
          <a:custGeom>
            <a:avLst/>
            <a:gdLst/>
            <a:ahLst/>
            <a:cxnLst/>
            <a:rect l="l" t="t" r="r" b="b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8" name="Google Shape;818;p38"/>
          <p:cNvGrpSpPr/>
          <p:nvPr/>
        </p:nvGrpSpPr>
        <p:grpSpPr>
          <a:xfrm>
            <a:off x="5129130" y="3617133"/>
            <a:ext cx="298803" cy="318979"/>
            <a:chOff x="6642425" y="4312500"/>
            <a:chExt cx="433550" cy="462825"/>
          </a:xfrm>
        </p:grpSpPr>
        <p:sp>
          <p:nvSpPr>
            <p:cNvPr id="819" name="Google Shape;819;p38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l" t="t" r="r" b="b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8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l" t="t" r="r" b="b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8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l" t="t" r="r" b="b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2" name="Google Shape;822;p38"/>
          <p:cNvSpPr/>
          <p:nvPr/>
        </p:nvSpPr>
        <p:spPr>
          <a:xfrm>
            <a:off x="905501" y="4128100"/>
            <a:ext cx="383781" cy="226419"/>
          </a:xfrm>
          <a:custGeom>
            <a:avLst/>
            <a:gdLst/>
            <a:ahLst/>
            <a:cxnLst/>
            <a:rect l="l" t="t" r="r" b="b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3" name="Google Shape;823;p38"/>
          <p:cNvGrpSpPr/>
          <p:nvPr/>
        </p:nvGrpSpPr>
        <p:grpSpPr>
          <a:xfrm>
            <a:off x="1408760" y="4090545"/>
            <a:ext cx="306367" cy="301318"/>
            <a:chOff x="1244325" y="4999400"/>
            <a:chExt cx="444525" cy="437200"/>
          </a:xfrm>
        </p:grpSpPr>
        <p:sp>
          <p:nvSpPr>
            <p:cNvPr id="824" name="Google Shape;824;p38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8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8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8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8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9" name="Google Shape;829;p38"/>
          <p:cNvGrpSpPr/>
          <p:nvPr/>
        </p:nvGrpSpPr>
        <p:grpSpPr>
          <a:xfrm>
            <a:off x="1900694" y="4080861"/>
            <a:ext cx="251661" cy="320668"/>
            <a:chOff x="1958100" y="4985350"/>
            <a:chExt cx="365150" cy="465275"/>
          </a:xfrm>
        </p:grpSpPr>
        <p:sp>
          <p:nvSpPr>
            <p:cNvPr id="830" name="Google Shape;830;p38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8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8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3" name="Google Shape;833;p38"/>
          <p:cNvGrpSpPr/>
          <p:nvPr/>
        </p:nvGrpSpPr>
        <p:grpSpPr>
          <a:xfrm>
            <a:off x="2346744" y="4093060"/>
            <a:ext cx="288706" cy="296683"/>
            <a:chOff x="2605300" y="5003050"/>
            <a:chExt cx="418900" cy="430475"/>
          </a:xfrm>
        </p:grpSpPr>
        <p:sp>
          <p:nvSpPr>
            <p:cNvPr id="834" name="Google Shape;834;p38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l" t="t" r="r" b="b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8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l" t="t" r="r" b="b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8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l" t="t" r="r" b="b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7" name="Google Shape;837;p38"/>
          <p:cNvGrpSpPr/>
          <p:nvPr/>
        </p:nvGrpSpPr>
        <p:grpSpPr>
          <a:xfrm>
            <a:off x="2783128" y="4099383"/>
            <a:ext cx="345082" cy="283640"/>
            <a:chOff x="3238475" y="5012225"/>
            <a:chExt cx="500700" cy="411550"/>
          </a:xfrm>
        </p:grpSpPr>
        <p:sp>
          <p:nvSpPr>
            <p:cNvPr id="838" name="Google Shape;838;p38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l" t="t" r="r" b="b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8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l" t="t" r="r" b="b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8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8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8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3" name="Google Shape;843;p38"/>
          <p:cNvGrpSpPr/>
          <p:nvPr/>
        </p:nvGrpSpPr>
        <p:grpSpPr>
          <a:xfrm>
            <a:off x="3695439" y="4069076"/>
            <a:ext cx="378750" cy="344238"/>
            <a:chOff x="4562200" y="4968250"/>
            <a:chExt cx="549550" cy="499475"/>
          </a:xfrm>
        </p:grpSpPr>
        <p:sp>
          <p:nvSpPr>
            <p:cNvPr id="844" name="Google Shape;844;p38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8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38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38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8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9" name="Google Shape;849;p38"/>
          <p:cNvGrpSpPr/>
          <p:nvPr/>
        </p:nvGrpSpPr>
        <p:grpSpPr>
          <a:xfrm>
            <a:off x="3288949" y="4088442"/>
            <a:ext cx="262585" cy="305092"/>
            <a:chOff x="3972400" y="4996350"/>
            <a:chExt cx="381000" cy="442675"/>
          </a:xfrm>
        </p:grpSpPr>
        <p:sp>
          <p:nvSpPr>
            <p:cNvPr id="850" name="Google Shape;850;p38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2" name="Google Shape;852;p38"/>
          <p:cNvGrpSpPr/>
          <p:nvPr/>
        </p:nvGrpSpPr>
        <p:grpSpPr>
          <a:xfrm>
            <a:off x="4163389" y="4062770"/>
            <a:ext cx="372013" cy="356851"/>
            <a:chOff x="5241175" y="4959100"/>
            <a:chExt cx="539775" cy="517775"/>
          </a:xfrm>
        </p:grpSpPr>
        <p:sp>
          <p:nvSpPr>
            <p:cNvPr id="853" name="Google Shape;853;p38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8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8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8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8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38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9" name="Google Shape;859;p38"/>
          <p:cNvSpPr/>
          <p:nvPr/>
        </p:nvSpPr>
        <p:spPr>
          <a:xfrm>
            <a:off x="4650402" y="4150827"/>
            <a:ext cx="327404" cy="180967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0" name="Google Shape;860;p38"/>
          <p:cNvGrpSpPr/>
          <p:nvPr/>
        </p:nvGrpSpPr>
        <p:grpSpPr>
          <a:xfrm>
            <a:off x="5158594" y="4115786"/>
            <a:ext cx="238618" cy="274388"/>
            <a:chOff x="6685175" y="5036025"/>
            <a:chExt cx="346225" cy="398125"/>
          </a:xfrm>
        </p:grpSpPr>
        <p:sp>
          <p:nvSpPr>
            <p:cNvPr id="861" name="Google Shape;861;p38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l" t="t" r="r" b="b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38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l" t="t" r="r" b="b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38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l" t="t" r="r" b="b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38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l" t="t" r="r" b="b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38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l" t="t" r="r" b="b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" name="Google Shape;866;p38"/>
          <p:cNvGrpSpPr/>
          <p:nvPr/>
        </p:nvGrpSpPr>
        <p:grpSpPr>
          <a:xfrm>
            <a:off x="5997667" y="2344324"/>
            <a:ext cx="432570" cy="421334"/>
            <a:chOff x="5926225" y="921350"/>
            <a:chExt cx="517800" cy="504350"/>
          </a:xfrm>
        </p:grpSpPr>
        <p:sp>
          <p:nvSpPr>
            <p:cNvPr id="867" name="Google Shape;867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868" name="Google Shape;868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869" name="Google Shape;869;p38"/>
          <p:cNvSpPr/>
          <p:nvPr/>
        </p:nvSpPr>
        <p:spPr>
          <a:xfrm>
            <a:off x="6191588" y="258038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70" name="Google Shape;870;p38"/>
          <p:cNvGrpSpPr/>
          <p:nvPr/>
        </p:nvGrpSpPr>
        <p:grpSpPr>
          <a:xfrm>
            <a:off x="6882655" y="2323704"/>
            <a:ext cx="432570" cy="421334"/>
            <a:chOff x="5926225" y="921350"/>
            <a:chExt cx="517800" cy="504350"/>
          </a:xfrm>
        </p:grpSpPr>
        <p:sp>
          <p:nvSpPr>
            <p:cNvPr id="871" name="Google Shape;871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3" name="Google Shape;873;p38"/>
          <p:cNvSpPr/>
          <p:nvPr/>
        </p:nvSpPr>
        <p:spPr>
          <a:xfrm>
            <a:off x="7076576" y="255976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74" name="Google Shape;874;p38"/>
          <p:cNvGrpSpPr/>
          <p:nvPr/>
        </p:nvGrpSpPr>
        <p:grpSpPr>
          <a:xfrm>
            <a:off x="5997935" y="3072746"/>
            <a:ext cx="1075937" cy="1047989"/>
            <a:chOff x="5926225" y="921350"/>
            <a:chExt cx="517800" cy="504350"/>
          </a:xfrm>
        </p:grpSpPr>
        <p:sp>
          <p:nvSpPr>
            <p:cNvPr id="875" name="Google Shape;875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chemeClr val="dk1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7" name="Google Shape;877;p38"/>
          <p:cNvSpPr/>
          <p:nvPr/>
        </p:nvSpPr>
        <p:spPr>
          <a:xfrm>
            <a:off x="6480248" y="3659843"/>
            <a:ext cx="997288" cy="56337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8" name="Google Shape;878;p38"/>
          <p:cNvSpPr txBox="1"/>
          <p:nvPr/>
        </p:nvSpPr>
        <p:spPr>
          <a:xfrm>
            <a:off x="5886625" y="778800"/>
            <a:ext cx="2592000" cy="15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 b="1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SlidesCarnival icons are editable shapes</a:t>
            </a: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. 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This means that you can: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Muli"/>
              <a:buChar char="●"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Resize them without losing quality.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Muli"/>
              <a:buChar char="●"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Change fill color and opacity.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457200" lvl="0" indent="-2857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Muli"/>
              <a:buChar char="●"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Change line color, width and style.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Isn’t that nice? :)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Examples:</a:t>
            </a: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879" name="Google Shape;879;p3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42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39"/>
          <p:cNvSpPr txBox="1"/>
          <p:nvPr/>
        </p:nvSpPr>
        <p:spPr>
          <a:xfrm>
            <a:off x="2621050" y="990475"/>
            <a:ext cx="5658300" cy="13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b="1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Now you can use any emoji as an icon!</a:t>
            </a: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And of course it resizes without losing quality and you can change the color.</a:t>
            </a: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How? Follow Google instructions </a:t>
            </a:r>
            <a:r>
              <a:rPr lang="en" u="sng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  <a:hlinkClick r:id="rId3"/>
              </a:rPr>
              <a:t>https://twitter.com/googledocs/status/730087240156643328</a:t>
            </a: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885" name="Google Shape;885;p39"/>
          <p:cNvSpPr txBox="1"/>
          <p:nvPr/>
        </p:nvSpPr>
        <p:spPr>
          <a:xfrm>
            <a:off x="1265300" y="24504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rgbClr val="C6DAEC"/>
                </a:solidFill>
                <a:highlight>
                  <a:srgbClr val="184769"/>
                </a:highlight>
                <a:latin typeface="Muli"/>
                <a:ea typeface="Muli"/>
                <a:cs typeface="Muli"/>
                <a:sym typeface="Muli"/>
              </a:rPr>
              <a:t> and many more...</a:t>
            </a:r>
            <a:endParaRPr sz="2400">
              <a:solidFill>
                <a:srgbClr val="C6DAEC"/>
              </a:solidFill>
              <a:highlight>
                <a:srgbClr val="184769"/>
              </a:highlight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886" name="Google Shape;886;p39"/>
          <p:cNvSpPr txBox="1"/>
          <p:nvPr/>
        </p:nvSpPr>
        <p:spPr>
          <a:xfrm>
            <a:off x="1106175" y="932614"/>
            <a:ext cx="14406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600">
                <a:solidFill>
                  <a:srgbClr val="00E1C6"/>
                </a:solidFill>
              </a:rPr>
              <a:t>😉</a:t>
            </a:r>
            <a:endParaRPr sz="9600">
              <a:solidFill>
                <a:srgbClr val="00E1C6"/>
              </a:solidFill>
            </a:endParaRPr>
          </a:p>
        </p:txBody>
      </p:sp>
      <p:sp>
        <p:nvSpPr>
          <p:cNvPr id="887" name="Google Shape;887;p3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2" name="Google Shape;892;p4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26425" y="1451225"/>
            <a:ext cx="2291150" cy="5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40"/>
          <p:cNvSpPr txBox="1"/>
          <p:nvPr/>
        </p:nvSpPr>
        <p:spPr>
          <a:xfrm>
            <a:off x="1106100" y="2209500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Free templates for all your presentation needs</a:t>
            </a:r>
            <a:endParaRPr sz="1800" b="1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94" name="Google Shape;894;p40"/>
          <p:cNvGrpSpPr/>
          <p:nvPr/>
        </p:nvGrpSpPr>
        <p:grpSpPr>
          <a:xfrm>
            <a:off x="690575" y="3290132"/>
            <a:ext cx="7762851" cy="892418"/>
            <a:chOff x="801125" y="3213932"/>
            <a:chExt cx="7762851" cy="892418"/>
          </a:xfrm>
        </p:grpSpPr>
        <p:grpSp>
          <p:nvGrpSpPr>
            <p:cNvPr id="895" name="Google Shape;895;p40"/>
            <p:cNvGrpSpPr/>
            <p:nvPr/>
          </p:nvGrpSpPr>
          <p:grpSpPr>
            <a:xfrm>
              <a:off x="4845759" y="3213932"/>
              <a:ext cx="1695900" cy="892418"/>
              <a:chOff x="4845759" y="3213932"/>
              <a:chExt cx="1695900" cy="892418"/>
            </a:xfrm>
          </p:grpSpPr>
          <p:sp>
            <p:nvSpPr>
              <p:cNvPr id="896" name="Google Shape;896;p40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Ready to use, professional and customizable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97" name="Google Shape;897;p40"/>
              <p:cNvSpPr/>
              <p:nvPr/>
            </p:nvSpPr>
            <p:spPr>
              <a:xfrm>
                <a:off x="5603395" y="3213932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898" name="Google Shape;898;p40"/>
            <p:cNvGrpSpPr/>
            <p:nvPr/>
          </p:nvGrpSpPr>
          <p:grpSpPr>
            <a:xfrm>
              <a:off x="2823442" y="3214222"/>
              <a:ext cx="1695900" cy="892128"/>
              <a:chOff x="2823442" y="3214222"/>
              <a:chExt cx="1695900" cy="892128"/>
            </a:xfrm>
          </p:grpSpPr>
          <p:sp>
            <p:nvSpPr>
              <p:cNvPr id="899" name="Google Shape;899;p40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100% free for personal or commercial use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900" name="Google Shape;900;p40"/>
              <p:cNvSpPr/>
              <p:nvPr/>
            </p:nvSpPr>
            <p:spPr>
              <a:xfrm>
                <a:off x="3569730" y="3214222"/>
                <a:ext cx="203323" cy="180597"/>
              </a:xfrm>
              <a:custGeom>
                <a:avLst/>
                <a:gdLst/>
                <a:ahLst/>
                <a:cxnLst/>
                <a:rect l="l" t="t" r="r" b="b"/>
                <a:pathLst>
                  <a:path w="6674" h="5928" extrusionOk="0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901" name="Google Shape;901;p40"/>
            <p:cNvGrpSpPr/>
            <p:nvPr/>
          </p:nvGrpSpPr>
          <p:grpSpPr>
            <a:xfrm>
              <a:off x="6868076" y="3213932"/>
              <a:ext cx="1695900" cy="892418"/>
              <a:chOff x="6868076" y="3213932"/>
              <a:chExt cx="1695900" cy="892418"/>
            </a:xfrm>
          </p:grpSpPr>
          <p:sp>
            <p:nvSpPr>
              <p:cNvPr id="902" name="Google Shape;902;p40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Blow your audience away with attractive visuals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903" name="Google Shape;903;p40"/>
              <p:cNvSpPr/>
              <p:nvPr/>
            </p:nvSpPr>
            <p:spPr>
              <a:xfrm>
                <a:off x="7625712" y="3213932"/>
                <a:ext cx="180627" cy="181175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5947" extrusionOk="0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904" name="Google Shape;904;p40"/>
            <p:cNvGrpSpPr/>
            <p:nvPr/>
          </p:nvGrpSpPr>
          <p:grpSpPr>
            <a:xfrm>
              <a:off x="801125" y="3214206"/>
              <a:ext cx="1695900" cy="892144"/>
              <a:chOff x="801125" y="3214206"/>
              <a:chExt cx="1695900" cy="892144"/>
            </a:xfrm>
          </p:grpSpPr>
          <p:sp>
            <p:nvSpPr>
              <p:cNvPr id="905" name="Google Shape;905;p40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For PowerPoint and Google Slides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906" name="Google Shape;906;p40"/>
              <p:cNvSpPr/>
              <p:nvPr/>
            </p:nvSpPr>
            <p:spPr>
              <a:xfrm>
                <a:off x="1535764" y="3214206"/>
                <a:ext cx="226629" cy="180627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5929" extrusionOk="0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4343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>
            <a:spLocks noGrp="1"/>
          </p:cNvSpPr>
          <p:nvPr>
            <p:ph type="title"/>
          </p:nvPr>
        </p:nvSpPr>
        <p:spPr>
          <a:xfrm>
            <a:off x="1812449" y="773374"/>
            <a:ext cx="662406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DEPENDENCY INJECTION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531233-7CCA-42E0-87C4-F6E09DD51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3" y="4453945"/>
            <a:ext cx="602621" cy="602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7C4366-1C95-473C-99FB-ABB1A8C5A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687" y="4453945"/>
            <a:ext cx="602621" cy="602621"/>
          </a:xfrm>
          <a:prstGeom prst="rect">
            <a:avLst/>
          </a:prstGeom>
        </p:spPr>
      </p:pic>
      <p:sp>
        <p:nvSpPr>
          <p:cNvPr id="9" name="Google Shape;381;p17">
            <a:extLst>
              <a:ext uri="{FF2B5EF4-FFF2-40B4-BE49-F238E27FC236}">
                <a16:creationId xmlns:a16="http://schemas.microsoft.com/office/drawing/2014/main" id="{C325D638-044B-4ECA-8C3A-0502437F413D}"/>
              </a:ext>
            </a:extLst>
          </p:cNvPr>
          <p:cNvSpPr txBox="1">
            <a:spLocks/>
          </p:cNvSpPr>
          <p:nvPr/>
        </p:nvSpPr>
        <p:spPr>
          <a:xfrm>
            <a:off x="1533201" y="1508426"/>
            <a:ext cx="7163611" cy="320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Built-in IoC Container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The built-in container is represented by </a:t>
            </a:r>
            <a:r>
              <a:rPr lang="en-US" sz="2000" dirty="0">
                <a:solidFill>
                  <a:srgbClr val="FFC000"/>
                </a:solidFill>
              </a:rPr>
              <a:t>IServiceProvider</a:t>
            </a:r>
          </a:p>
          <a:p>
            <a:pPr marL="342900" indent="-342900">
              <a:buClr>
                <a:schemeClr val="accent4"/>
              </a:buClr>
              <a:buSzPts val="1100"/>
            </a:pPr>
            <a:r>
              <a:rPr lang="en-US" sz="2000" dirty="0"/>
              <a:t>Types of service in ASP.NET Core (.NET 5)</a:t>
            </a:r>
          </a:p>
          <a:p>
            <a:pPr marL="800100" lvl="1" indent="-342900">
              <a:buClr>
                <a:schemeClr val="accent4"/>
              </a:buClr>
              <a:buSzPts val="1100"/>
            </a:pPr>
            <a:r>
              <a:rPr lang="en-US" sz="2000" dirty="0"/>
              <a:t>Framework Services</a:t>
            </a:r>
          </a:p>
          <a:p>
            <a:pPr marL="800100" lvl="1" indent="-342900">
              <a:buClr>
                <a:schemeClr val="accent4"/>
              </a:buClr>
              <a:buSzPts val="1100"/>
            </a:pPr>
            <a:r>
              <a:rPr lang="en-US" sz="2000" dirty="0"/>
              <a:t>Application Services</a:t>
            </a:r>
          </a:p>
        </p:txBody>
      </p:sp>
    </p:spTree>
    <p:extLst>
      <p:ext uri="{BB962C8B-B14F-4D97-AF65-F5344CB8AC3E}">
        <p14:creationId xmlns:p14="http://schemas.microsoft.com/office/powerpoint/2010/main" val="292808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>
            <a:spLocks noGrp="1"/>
          </p:cNvSpPr>
          <p:nvPr>
            <p:ph type="title"/>
          </p:nvPr>
        </p:nvSpPr>
        <p:spPr>
          <a:xfrm>
            <a:off x="1812449" y="773374"/>
            <a:ext cx="662406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 Services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531233-7CCA-42E0-87C4-F6E09DD51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73" y="4453945"/>
            <a:ext cx="602621" cy="602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7C4366-1C95-473C-99FB-ABB1A8C5A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73" y="3719755"/>
            <a:ext cx="602621" cy="602621"/>
          </a:xfrm>
          <a:prstGeom prst="rect">
            <a:avLst/>
          </a:prstGeom>
        </p:spPr>
      </p:pic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9A67B215-FBF4-4E41-A852-C397C13C80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058650"/>
              </p:ext>
            </p:extLst>
          </p:nvPr>
        </p:nvGraphicFramePr>
        <p:xfrm>
          <a:off x="967795" y="1869444"/>
          <a:ext cx="7869181" cy="307848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652095">
                  <a:extLst>
                    <a:ext uri="{9D8B030D-6E8A-4147-A177-3AD203B41FA5}">
                      <a16:colId xmlns:a16="http://schemas.microsoft.com/office/drawing/2014/main" val="1046118521"/>
                    </a:ext>
                  </a:extLst>
                </a:gridCol>
                <a:gridCol w="1061088">
                  <a:extLst>
                    <a:ext uri="{9D8B030D-6E8A-4147-A177-3AD203B41FA5}">
                      <a16:colId xmlns:a16="http://schemas.microsoft.com/office/drawing/2014/main" val="3986990435"/>
                    </a:ext>
                  </a:extLst>
                </a:gridCol>
                <a:gridCol w="2155998">
                  <a:extLst>
                    <a:ext uri="{9D8B030D-6E8A-4147-A177-3AD203B41FA5}">
                      <a16:colId xmlns:a16="http://schemas.microsoft.com/office/drawing/2014/main" val="13779243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SERVICE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983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IWebHostEnvironment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sym typeface="Mul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Singleton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Environment, hosting path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30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Microsoft.Extensions.Logging.ILogger</a:t>
                      </a:r>
                      <a:r>
                        <a:rPr lang="en-US" sz="1100" b="0" i="0" u="none" strike="noStrike" cap="none" dirty="0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&lt;T&gt;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Singleton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Logging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889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Microsoft.Extensions.Logging.ILoggerFactory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Singleton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Logging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235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Microsoft.AspNetCore.Http.IHttpContextFactory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Transient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Context with request/response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146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Microsoft.Extensions.Options.IOptions</a:t>
                      </a:r>
                      <a:r>
                        <a:rPr lang="fr-FR" sz="1100" b="0" i="0" u="none" strike="noStrike" cap="none" dirty="0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&lt;</a:t>
                      </a:r>
                      <a:r>
                        <a:rPr lang="fr-FR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TOptions</a:t>
                      </a:r>
                      <a:r>
                        <a:rPr lang="fr-FR" sz="1100" b="0" i="0" u="none" strike="noStrike" cap="none" dirty="0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&gt;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Singleton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cap="none" dirty="0" err="1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Appsettings</a:t>
                      </a:r>
                      <a:endParaRPr lang="en-US" sz="1100" b="0" i="0" u="none" strike="noStrike" cap="none" dirty="0">
                        <a:solidFill>
                          <a:srgbClr val="C6DAEC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863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Microsoft.AspNetCore.Hosting.IStartup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Singleton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Startup app configuration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583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 err="1">
                          <a:solidFill>
                            <a:schemeClr val="accent4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Microsoft.AspNetCore.Hosting.Builder.IApplicationBuilderFactory</a:t>
                      </a:r>
                      <a:endParaRPr lang="en-US" sz="1100" b="0" i="0" u="none" strike="noStrike" cap="none" dirty="0">
                        <a:solidFill>
                          <a:schemeClr val="accent4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Transient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US" sz="1100" b="0" i="0" u="none" strike="noStrike" cap="none" dirty="0" err="1">
                          <a:solidFill>
                            <a:srgbClr val="C6DAEC"/>
                          </a:solidFill>
                          <a:latin typeface="Muli"/>
                          <a:ea typeface="+mn-ea"/>
                          <a:cs typeface="+mn-cs"/>
                          <a:sym typeface="Arial"/>
                        </a:rPr>
                        <a:t>Appbuilder</a:t>
                      </a:r>
                      <a:endParaRPr lang="en-US" sz="1100" b="0" i="0" u="none" strike="noStrike" cap="none" dirty="0">
                        <a:solidFill>
                          <a:srgbClr val="C6DAEC"/>
                        </a:solidFill>
                        <a:latin typeface="Muli"/>
                        <a:ea typeface="+mn-ea"/>
                        <a:cs typeface="+mn-cs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177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497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2594439" y="171688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Tools Needed</a:t>
            </a:r>
            <a:endParaRPr sz="4800" dirty="0"/>
          </a:p>
        </p:txBody>
      </p:sp>
      <p:sp>
        <p:nvSpPr>
          <p:cNvPr id="9" name="Google Shape;381;p17">
            <a:extLst>
              <a:ext uri="{FF2B5EF4-FFF2-40B4-BE49-F238E27FC236}">
                <a16:creationId xmlns:a16="http://schemas.microsoft.com/office/drawing/2014/main" id="{B8B902C2-10A5-4783-A618-6584583FB2FF}"/>
              </a:ext>
            </a:extLst>
          </p:cNvPr>
          <p:cNvSpPr txBox="1">
            <a:spLocks/>
          </p:cNvSpPr>
          <p:nvPr/>
        </p:nvSpPr>
        <p:spPr>
          <a:xfrm>
            <a:off x="2594439" y="1535124"/>
            <a:ext cx="6208367" cy="320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Visual Studio 2019 / Visual Studio Preview 2019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SQL Server 2017/2019</a:t>
            </a:r>
            <a:endParaRPr lang="en-US" sz="2000" dirty="0">
              <a:solidFill>
                <a:srgbClr val="FFC000"/>
              </a:solidFill>
            </a:endParaRPr>
          </a:p>
          <a:p>
            <a:pPr marL="342900" indent="-342900">
              <a:buClr>
                <a:schemeClr val="accent4"/>
              </a:buClr>
              <a:buSzPts val="1100"/>
            </a:pPr>
            <a:r>
              <a:rPr lang="en-US" sz="2000" dirty="0"/>
              <a:t>.NET 5 or .NET Core 3.1 ( will work with older versions as well)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2594439" y="7566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Topics Covered</a:t>
            </a:r>
            <a:endParaRPr sz="4800" dirty="0"/>
          </a:p>
        </p:txBody>
      </p:sp>
      <p:sp>
        <p:nvSpPr>
          <p:cNvPr id="9" name="Google Shape;381;p17">
            <a:extLst>
              <a:ext uri="{FF2B5EF4-FFF2-40B4-BE49-F238E27FC236}">
                <a16:creationId xmlns:a16="http://schemas.microsoft.com/office/drawing/2014/main" id="{B8B902C2-10A5-4783-A618-6584583FB2FF}"/>
              </a:ext>
            </a:extLst>
          </p:cNvPr>
          <p:cNvSpPr txBox="1">
            <a:spLocks/>
          </p:cNvSpPr>
          <p:nvPr/>
        </p:nvSpPr>
        <p:spPr>
          <a:xfrm>
            <a:off x="2594439" y="1347556"/>
            <a:ext cx="6208367" cy="3608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Benefits of dependency injection.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Framework &amp; Application Services.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Service Lifetimes.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Middleware, constructor, view &amp; middleware Injection.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Add/remove/replace service registration.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Multiple registrations.</a:t>
            </a:r>
          </a:p>
          <a:p>
            <a:pPr marL="342900" indent="-342900">
              <a:spcAft>
                <a:spcPts val="600"/>
              </a:spcAft>
              <a:buClr>
                <a:schemeClr val="accent4"/>
              </a:buClr>
              <a:buSzPts val="1100"/>
            </a:pPr>
            <a:r>
              <a:rPr lang="en-US" sz="2000" dirty="0"/>
              <a:t>Multiple implementations.</a:t>
            </a:r>
          </a:p>
        </p:txBody>
      </p:sp>
    </p:spTree>
    <p:extLst>
      <p:ext uri="{BB962C8B-B14F-4D97-AF65-F5344CB8AC3E}">
        <p14:creationId xmlns:p14="http://schemas.microsoft.com/office/powerpoint/2010/main" val="381574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4"/>
          <p:cNvSpPr txBox="1">
            <a:spLocks noGrp="1"/>
          </p:cNvSpPr>
          <p:nvPr>
            <p:ph type="ctrTitle"/>
          </p:nvPr>
        </p:nvSpPr>
        <p:spPr>
          <a:xfrm>
            <a:off x="3048000" y="1793580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Create Project</a:t>
            </a:r>
            <a:endParaRPr sz="4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823212-44EA-49E9-9B34-FB48D39E9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11" y="1942057"/>
            <a:ext cx="1259386" cy="125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17895"/>
      </p:ext>
    </p:extLst>
  </p:cSld>
  <p:clrMapOvr>
    <a:masterClrMapping/>
  </p:clrMapOvr>
</p:sld>
</file>

<file path=ppt/theme/theme1.xml><?xml version="1.0" encoding="utf-8"?>
<a:theme xmlns:a="http://schemas.openxmlformats.org/drawingml/2006/main" name="Imogen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</TotalTime>
  <Words>1393</Words>
  <Application>Microsoft Office PowerPoint</Application>
  <PresentationFormat>On-screen Show (16:9)</PresentationFormat>
  <Paragraphs>266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Nixie One</vt:lpstr>
      <vt:lpstr>Montserrat</vt:lpstr>
      <vt:lpstr>Helvetica Neue</vt:lpstr>
      <vt:lpstr>Arial</vt:lpstr>
      <vt:lpstr>Muli</vt:lpstr>
      <vt:lpstr>Calibri</vt:lpstr>
      <vt:lpstr>Imogen template</vt:lpstr>
      <vt:lpstr>This is your presentation title</vt:lpstr>
      <vt:lpstr>DEPENDENCY INJECTION</vt:lpstr>
      <vt:lpstr>PowerPoint Presentation</vt:lpstr>
      <vt:lpstr>DEPENDENCY INJECTION</vt:lpstr>
      <vt:lpstr>DEPENDENCY INJECTION</vt:lpstr>
      <vt:lpstr>Framework Services</vt:lpstr>
      <vt:lpstr>Tools Needed</vt:lpstr>
      <vt:lpstr>Topics Covered</vt:lpstr>
      <vt:lpstr>Create Project</vt:lpstr>
      <vt:lpstr>IoC Container</vt:lpstr>
      <vt:lpstr>IoC Container</vt:lpstr>
      <vt:lpstr>IOptions</vt:lpstr>
      <vt:lpstr>NuGet Package</vt:lpstr>
      <vt:lpstr>Hello!</vt:lpstr>
      <vt:lpstr>Project Creation</vt:lpstr>
      <vt:lpstr>Service Lifetime</vt:lpstr>
      <vt:lpstr>Singleton Lifetime</vt:lpstr>
      <vt:lpstr>Scoped Lifetime</vt:lpstr>
      <vt:lpstr>Transient Lifetime</vt:lpstr>
      <vt:lpstr>PowerPoint Presentation</vt:lpstr>
      <vt:lpstr>This is a slide title</vt:lpstr>
      <vt:lpstr>You can also split your content</vt:lpstr>
      <vt:lpstr>In two or three columns</vt:lpstr>
      <vt:lpstr>A picture is worth a thousand words</vt:lpstr>
      <vt:lpstr>Want big impact? Use big image.</vt:lpstr>
      <vt:lpstr>Service Lifetime</vt:lpstr>
      <vt:lpstr>And tables to compare data</vt:lpstr>
      <vt:lpstr>Maps</vt:lpstr>
      <vt:lpstr>89,526,124 Whoa! That’s a big number, aren’t you proud?</vt:lpstr>
      <vt:lpstr>89,526,124$</vt:lpstr>
      <vt:lpstr>Our process is easy</vt:lpstr>
      <vt:lpstr>Our sales funnel</vt:lpstr>
      <vt:lpstr>Let’s review some concepts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Thanks!</vt:lpstr>
      <vt:lpstr>Credits</vt:lpstr>
      <vt:lpstr>Presentation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bhrugen patel</dc:creator>
  <cp:lastModifiedBy>bhrugen patel</cp:lastModifiedBy>
  <cp:revision>24</cp:revision>
  <dcterms:modified xsi:type="dcterms:W3CDTF">2020-04-25T19:58:06Z</dcterms:modified>
</cp:coreProperties>
</file>